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08" r:id="rId3"/>
    <p:sldId id="309" r:id="rId4"/>
    <p:sldId id="310" r:id="rId5"/>
    <p:sldId id="311" r:id="rId6"/>
    <p:sldId id="312" r:id="rId7"/>
    <p:sldId id="313" r:id="rId8"/>
    <p:sldId id="314" r:id="rId9"/>
    <p:sldId id="367" r:id="rId10"/>
    <p:sldId id="366" r:id="rId11"/>
    <p:sldId id="368" r:id="rId12"/>
    <p:sldId id="369" r:id="rId13"/>
    <p:sldId id="370" r:id="rId14"/>
    <p:sldId id="315" r:id="rId15"/>
    <p:sldId id="316" r:id="rId16"/>
    <p:sldId id="317" r:id="rId17"/>
    <p:sldId id="318" r:id="rId18"/>
    <p:sldId id="319" r:id="rId19"/>
    <p:sldId id="320" r:id="rId20"/>
    <p:sldId id="321" r:id="rId21"/>
    <p:sldId id="322" r:id="rId22"/>
    <p:sldId id="323" r:id="rId23"/>
    <p:sldId id="325" r:id="rId24"/>
    <p:sldId id="36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364" r:id="rId6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3" d="100"/>
          <a:sy n="123" d="100"/>
        </p:scale>
        <p:origin x="-1284"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73850F-5997-4AEB-9B6C-68349E9AC46E}" type="datetimeFigureOut">
              <a:rPr lang="zh-CN" altLang="en-US" smtClean="0"/>
              <a:pPr/>
              <a:t>2013/9/24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2B7BAD-2608-4732-B5E9-F6836298C924}" type="slidenum">
              <a:rPr lang="zh-CN" altLang="en-US" smtClean="0"/>
              <a:pPr/>
              <a:t>‹#›</a:t>
            </a:fld>
            <a:endParaRPr lang="zh-CN" altLang="en-US"/>
          </a:p>
        </p:txBody>
      </p:sp>
    </p:spTree>
    <p:extLst>
      <p:ext uri="{BB962C8B-B14F-4D97-AF65-F5344CB8AC3E}">
        <p14:creationId xmlns:p14="http://schemas.microsoft.com/office/powerpoint/2010/main" xmlns="" val="3297276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600C3E-853B-4F3C-8180-E9361B25339C}" type="slidenum">
              <a:rPr lang="zh-CN" altLang="en-US" smtClean="0"/>
              <a:pPr fontAlgn="base">
                <a:spcBef>
                  <a:spcPct val="0"/>
                </a:spcBef>
                <a:spcAft>
                  <a:spcPct val="0"/>
                </a:spcAft>
                <a:defRPr/>
              </a:pPr>
              <a:t>3</a:t>
            </a:fld>
            <a:endParaRPr lang="en-US" altLang="zh-CN" smtClean="0"/>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There are some experimental methods to detect PPI such as cross-linking, copurification, co-immunoprecipitation and two-hybrid</a:t>
            </a:r>
          </a:p>
          <a:p>
            <a:pPr eaLnBrk="1" hangingPunct="1">
              <a:spcBef>
                <a:spcPct val="0"/>
              </a:spcBef>
            </a:pPr>
            <a:r>
              <a:rPr lang="en-US" altLang="zh-CN" smtClean="0"/>
              <a:t>system, and the interaction data  are available in website (MIPS). </a:t>
            </a:r>
          </a:p>
          <a:p>
            <a:pPr eaLnBrk="1" hangingPunct="1">
              <a:spcBef>
                <a:spcPct val="0"/>
              </a:spcBef>
            </a:pPr>
            <a:r>
              <a:rPr lang="en-US" altLang="zh-CN" smtClean="0"/>
              <a:t>Two-hybrid system are high-throughput, they detect genome-wide PPIs.</a:t>
            </a:r>
          </a:p>
          <a:p>
            <a:pPr eaLnBrk="1" hangingPunct="1">
              <a:spcBef>
                <a:spcPct val="0"/>
              </a:spcBef>
            </a:pPr>
            <a:r>
              <a:rPr lang="en-US" altLang="zh-CN" smtClean="0"/>
              <a:t>In our project, we use two-hybrid interaction data from two groups.</a:t>
            </a:r>
          </a:p>
          <a:p>
            <a:pPr eaLnBrk="1" hangingPunct="1">
              <a:spcBef>
                <a:spcPct val="0"/>
              </a:spcBef>
            </a:pPr>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p:spPr>
      </p:sp>
      <p:sp>
        <p:nvSpPr>
          <p:cNvPr id="747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46084" name="灯片编号占位符 3"/>
          <p:cNvSpPr>
            <a:spLocks noGrp="1"/>
          </p:cNvSpPr>
          <p:nvPr>
            <p:ph type="sldNum" sz="quarter" idx="5"/>
          </p:nvPr>
        </p:nvSpPr>
        <p:spPr/>
        <p:txBody>
          <a:bodyPr/>
          <a:lstStyle/>
          <a:p>
            <a:pPr>
              <a:defRPr/>
            </a:pPr>
            <a:fld id="{BF35BA7F-142A-43F5-B5DA-F10106F31D7A}" type="slidenum">
              <a:rPr lang="zh-CN" altLang="en-US" smtClean="0"/>
              <a:pPr>
                <a:defRPr/>
              </a:pPr>
              <a:t>14</a:t>
            </a:fld>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p:spPr>
      </p:sp>
      <p:sp>
        <p:nvSpPr>
          <p:cNvPr id="757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CN" smtClean="0"/>
              <a:t>metazoan</a:t>
            </a:r>
          </a:p>
          <a:p>
            <a:pPr eaLnBrk="1" hangingPunct="1"/>
            <a:r>
              <a:rPr lang="en-US" altLang="zh-CN" smtClean="0"/>
              <a:t>[9metE`zEJEn]</a:t>
            </a:r>
          </a:p>
          <a:p>
            <a:pPr eaLnBrk="1" hangingPunct="1"/>
            <a:r>
              <a:rPr lang="en-US" altLang="zh-CN" smtClean="0"/>
              <a:t>n.</a:t>
            </a:r>
          </a:p>
          <a:p>
            <a:pPr eaLnBrk="1" hangingPunct="1"/>
            <a:r>
              <a:rPr lang="en-US" altLang="zh-CN" smtClean="0"/>
              <a:t>[</a:t>
            </a:r>
            <a:r>
              <a:rPr lang="zh-CN" altLang="en-US" smtClean="0"/>
              <a:t>动</a:t>
            </a:r>
            <a:r>
              <a:rPr lang="en-US" altLang="zh-CN" smtClean="0"/>
              <a:t>]</a:t>
            </a:r>
            <a:r>
              <a:rPr lang="zh-CN" altLang="en-US" smtClean="0"/>
              <a:t>后生动物</a:t>
            </a:r>
            <a:r>
              <a:rPr lang="en-US" altLang="zh-CN" smtClean="0"/>
              <a:t>, </a:t>
            </a:r>
            <a:r>
              <a:rPr lang="zh-CN" altLang="en-US" smtClean="0"/>
              <a:t>多细胞动物</a:t>
            </a:r>
          </a:p>
          <a:p>
            <a:pPr eaLnBrk="1" hangingPunct="1"/>
            <a:r>
              <a:rPr lang="en-US" altLang="zh-CN" smtClean="0"/>
              <a:t>adj.</a:t>
            </a:r>
          </a:p>
          <a:p>
            <a:pPr eaLnBrk="1" hangingPunct="1"/>
            <a:r>
              <a:rPr lang="zh-CN" altLang="en-US" smtClean="0"/>
              <a:t>后生动物的</a:t>
            </a:r>
            <a:r>
              <a:rPr lang="en-US" altLang="zh-CN" smtClean="0"/>
              <a:t>, </a:t>
            </a:r>
            <a:r>
              <a:rPr lang="zh-CN" altLang="en-US" smtClean="0"/>
              <a:t>多细胞动物的</a:t>
            </a:r>
          </a:p>
          <a:p>
            <a:pPr eaLnBrk="1" hangingPunct="1"/>
            <a:endParaRPr lang="zh-CN" altLang="en-US" smtClean="0"/>
          </a:p>
          <a:p>
            <a:pPr eaLnBrk="1" hangingPunct="1"/>
            <a:r>
              <a:rPr lang="en-US" altLang="zh-CN" smtClean="0"/>
              <a:t>jid</a:t>
            </a:r>
          </a:p>
        </p:txBody>
      </p:sp>
      <p:sp>
        <p:nvSpPr>
          <p:cNvPr id="75780" name="灯片编号占位符 3"/>
          <p:cNvSpPr txBox="1">
            <a:spLocks noGrp="1"/>
          </p:cNvSpPr>
          <p:nvPr/>
        </p:nvSpPr>
        <p:spPr bwMode="auto">
          <a:xfrm>
            <a:off x="3884463" y="8685878"/>
            <a:ext cx="2972004" cy="456704"/>
          </a:xfrm>
          <a:prstGeom prst="rect">
            <a:avLst/>
          </a:prstGeom>
          <a:noFill/>
          <a:ln w="9525">
            <a:noFill/>
            <a:miter lim="800000"/>
            <a:headEnd/>
            <a:tailEnd/>
          </a:ln>
        </p:spPr>
        <p:txBody>
          <a:bodyPr lIns="91422" tIns="45712" rIns="91422" bIns="45712" anchor="b"/>
          <a:lstStyle/>
          <a:p>
            <a:pPr algn="r"/>
            <a:fld id="{369D98A1-34DB-421F-8250-8EFACB08B236}" type="slidenum">
              <a:rPr lang="zh-CN" altLang="en-US" sz="1200"/>
              <a:pPr algn="r"/>
              <a:t>15</a:t>
            </a:fld>
            <a:endParaRPr lang="en-US" altLang="zh-CN"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p:spPr>
      </p:sp>
      <p:sp>
        <p:nvSpPr>
          <p:cNvPr id="768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1204" name="灯片编号占位符 3"/>
          <p:cNvSpPr>
            <a:spLocks noGrp="1"/>
          </p:cNvSpPr>
          <p:nvPr>
            <p:ph type="sldNum" sz="quarter" idx="5"/>
          </p:nvPr>
        </p:nvSpPr>
        <p:spPr/>
        <p:txBody>
          <a:bodyPr/>
          <a:lstStyle/>
          <a:p>
            <a:pPr>
              <a:defRPr/>
            </a:pPr>
            <a:fld id="{0EEF5802-2E69-4FCB-9169-33C19696893A}" type="slidenum">
              <a:rPr lang="zh-CN" altLang="en-US" smtClean="0"/>
              <a:pPr>
                <a:defRPr/>
              </a:pPr>
              <a:t>20</a:t>
            </a:fld>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52EA1F-F3CC-49D2-9C6D-1E7ED211CC5A}" type="slidenum">
              <a:rPr lang="zh-CN" altLang="en-US" smtClean="0"/>
              <a:pPr fontAlgn="base">
                <a:spcBef>
                  <a:spcPct val="0"/>
                </a:spcBef>
                <a:spcAft>
                  <a:spcPct val="0"/>
                </a:spcAft>
                <a:defRPr/>
              </a:pPr>
              <a:t>23</a:t>
            </a:fld>
            <a:endParaRPr lang="en-US" altLang="zh-CN" smtClean="0"/>
          </a:p>
        </p:txBody>
      </p:sp>
      <p:sp>
        <p:nvSpPr>
          <p:cNvPr id="788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The first two method derive possible functional links between proteins just by sequence. </a:t>
            </a:r>
          </a:p>
          <a:p>
            <a:pPr eaLnBrk="1" hangingPunct="1">
              <a:spcBef>
                <a:spcPct val="0"/>
              </a:spcBef>
            </a:pPr>
            <a:r>
              <a:rPr lang="en-US" altLang="zh-CN" smtClean="0"/>
              <a:t>The third is a pure machine learning method. </a:t>
            </a:r>
          </a:p>
          <a:p>
            <a:pPr eaLnBrk="1" hangingPunct="1">
              <a:spcBef>
                <a:spcPct val="0"/>
              </a:spcBef>
            </a:pPr>
            <a:r>
              <a:rPr lang="en-US" altLang="zh-CN" smtClean="0"/>
              <a:t>The fourth use domain interaction data of H.Pylori to predict PPI for E.Coli.</a:t>
            </a:r>
          </a:p>
          <a:p>
            <a:pPr eaLnBrk="1" hangingPunct="1">
              <a:spcBef>
                <a:spcPct val="0"/>
              </a:spcBef>
            </a:pPr>
            <a:r>
              <a:rPr lang="en-US" altLang="zh-CN" smtClean="0"/>
              <a:t>And the last one share some kind of idea as us, but they paid more attention on the topology of interaction network.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607409C-CFD4-46B1-B2D8-0491800F4BB2}" type="slidenum">
              <a:rPr lang="zh-CN" altLang="en-US" smtClean="0"/>
              <a:pPr fontAlgn="base">
                <a:spcBef>
                  <a:spcPct val="0"/>
                </a:spcBef>
                <a:spcAft>
                  <a:spcPct val="0"/>
                </a:spcAft>
                <a:defRPr/>
              </a:pPr>
              <a:t>26</a:t>
            </a:fld>
            <a:endParaRPr lang="en-US" altLang="zh-CN" smtClean="0"/>
          </a:p>
        </p:txBody>
      </p:sp>
      <p:sp>
        <p:nvSpPr>
          <p:cNvPr id="798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98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They collect all genes in different genome, and build a phylogenetic profile by an 0-1 matrix indicate each gene appears in different </a:t>
            </a:r>
          </a:p>
          <a:p>
            <a:pPr eaLnBrk="1" hangingPunct="1">
              <a:spcBef>
                <a:spcPct val="0"/>
              </a:spcBef>
            </a:pPr>
            <a:r>
              <a:rPr lang="en-US" altLang="zh-CN" smtClean="0"/>
              <a:t>Genomes or not.  Then they cluster profiles, if two genes are clustered together, they conclude these two genes are functionally linked.</a:t>
            </a:r>
          </a:p>
          <a:p>
            <a:pPr eaLnBrk="1" hangingPunct="1">
              <a:spcBef>
                <a:spcPct val="0"/>
              </a:spcBef>
            </a:pPr>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D5CF2CA-EA17-4BD6-B95C-AC78252B1199}" type="slidenum">
              <a:rPr lang="zh-CN" altLang="en-US" smtClean="0"/>
              <a:pPr fontAlgn="base">
                <a:spcBef>
                  <a:spcPct val="0"/>
                </a:spcBef>
                <a:spcAft>
                  <a:spcPct val="0"/>
                </a:spcAft>
                <a:defRPr/>
              </a:pPr>
              <a:t>28</a:t>
            </a:fld>
            <a:endParaRPr lang="en-US" altLang="zh-CN" smtClean="0"/>
          </a:p>
        </p:txBody>
      </p:sp>
      <p:sp>
        <p:nvSpPr>
          <p:cNvPr id="80899" name="Rectangle 2"/>
          <p:cNvSpPr>
            <a:spLocks noGrp="1" noRot="1" noChangeAspect="1" noChangeArrowheads="1" noTextEdit="1"/>
          </p:cNvSpPr>
          <p:nvPr>
            <p:ph type="sldImg"/>
          </p:nvPr>
        </p:nvSpPr>
        <p:spPr bwMode="auto">
          <a:xfrm>
            <a:off x="1143000" y="685800"/>
            <a:ext cx="4573588" cy="3429000"/>
          </a:xfrm>
          <a:solidFill>
            <a:srgbClr val="FFFFFF"/>
          </a:solidFill>
          <a:ln>
            <a:solidFill>
              <a:srgbClr val="000000"/>
            </a:solidFill>
            <a:miter lim="800000"/>
            <a:headEnd/>
            <a:tailEnd/>
          </a:ln>
        </p:spPr>
      </p:sp>
      <p:sp>
        <p:nvSpPr>
          <p:cNvPr id="80900" name="Rectangle 3"/>
          <p:cNvSpPr>
            <a:spLocks noGrp="1" noChangeArrowheads="1"/>
          </p:cNvSpPr>
          <p:nvPr>
            <p:ph type="body" idx="1"/>
          </p:nvPr>
        </p:nvSpPr>
        <p:spPr bwMode="auto">
          <a:xfrm>
            <a:off x="913991" y="4342939"/>
            <a:ext cx="5030018" cy="411458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n-US" altLang="zh-CN" smtClean="0"/>
              <a:t>Please bear in mind, proteins are with 3D structures.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D2F9656-5C35-4221-9B73-2BEB5E08F4FD}" type="slidenum">
              <a:rPr lang="zh-CN" altLang="en-US" smtClean="0"/>
              <a:pPr fontAlgn="base">
                <a:spcBef>
                  <a:spcPct val="0"/>
                </a:spcBef>
                <a:spcAft>
                  <a:spcPct val="0"/>
                </a:spcAft>
                <a:defRPr/>
              </a:pPr>
              <a:t>29</a:t>
            </a:fld>
            <a:endParaRPr lang="en-US" altLang="zh-CN" smtClean="0"/>
          </a:p>
        </p:txBody>
      </p:sp>
      <p:sp>
        <p:nvSpPr>
          <p:cNvPr id="81923"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p:spPr>
      </p:sp>
      <p:sp>
        <p:nvSpPr>
          <p:cNvPr id="819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Now I turn to our model. First why we study domain-domain interaction.</a:t>
            </a:r>
          </a:p>
          <a:p>
            <a:pPr eaLnBrk="1" hangingPunct="1">
              <a:spcBef>
                <a:spcPct val="0"/>
              </a:spcBef>
            </a:pPr>
            <a:r>
              <a:rPr lang="en-US" altLang="zh-CN" smtClean="0"/>
              <a:t>Since domain can be treated as the elementary unit of function. So understanding the domain-domain interaction will help us</a:t>
            </a:r>
          </a:p>
          <a:p>
            <a:pPr eaLnBrk="1" hangingPunct="1">
              <a:spcBef>
                <a:spcPct val="0"/>
              </a:spcBef>
            </a:pPr>
            <a:r>
              <a:rPr lang="en-US" altLang="zh-CN" smtClean="0"/>
              <a:t>Understand the protein-protein interaction. That’s the basic idea behind our project.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AD1F27-96DE-4ADF-B442-2679E90A7D6D}" type="slidenum">
              <a:rPr lang="zh-CN" altLang="en-US" smtClean="0"/>
              <a:pPr fontAlgn="base">
                <a:spcBef>
                  <a:spcPct val="0"/>
                </a:spcBef>
                <a:spcAft>
                  <a:spcPct val="0"/>
                </a:spcAft>
                <a:defRPr/>
              </a:pPr>
              <a:t>32</a:t>
            </a:fld>
            <a:endParaRPr lang="en-US" altLang="zh-CN" smtClean="0"/>
          </a:p>
        </p:txBody>
      </p:sp>
      <p:sp>
        <p:nvSpPr>
          <p:cNvPr id="829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29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We use two method. One is Association method (maybe a na</a:t>
            </a:r>
            <a:r>
              <a:rPr lang="en-US" altLang="zh-CN" smtClean="0">
                <a:latin typeface="Arial" pitchFamily="34" charset="0"/>
              </a:rPr>
              <a:t>ï</a:t>
            </a:r>
            <a:r>
              <a:rPr lang="en-US" altLang="zh-CN" smtClean="0"/>
              <a:t>ve method). The other is probability method.</a:t>
            </a:r>
          </a:p>
          <a:p>
            <a:pPr eaLnBrk="1" hangingPunct="1">
              <a:spcBef>
                <a:spcPct val="0"/>
              </a:spcBef>
            </a:pPr>
            <a:r>
              <a:rPr lang="en-US" altLang="zh-CN" smtClean="0"/>
              <a:t>For association method. We just count the frequency that domain-domain pairs within the interacted the protein-protein pairs.</a:t>
            </a:r>
          </a:p>
          <a:p>
            <a:pPr eaLnBrk="1" hangingPunct="1">
              <a:spcBef>
                <a:spcPct val="0"/>
              </a:spcBef>
            </a:pPr>
            <a:r>
              <a:rPr lang="en-US" altLang="zh-CN" smtClean="0"/>
              <a:t>More observed PPIs for one domain pair will give higher probability of interaction for that domain pair.The formula is given as.</a:t>
            </a:r>
          </a:p>
          <a:p>
            <a:pPr eaLnBrk="1" hangingPunct="1">
              <a:spcBef>
                <a:spcPct val="0"/>
              </a:spcBef>
            </a:pPr>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0E3E155-6341-4056-9CE7-0244D6915733}" type="slidenum">
              <a:rPr lang="zh-CN" altLang="en-US" smtClean="0"/>
              <a:pPr fontAlgn="base">
                <a:spcBef>
                  <a:spcPct val="0"/>
                </a:spcBef>
                <a:spcAft>
                  <a:spcPct val="0"/>
                </a:spcAft>
                <a:defRPr/>
              </a:pPr>
              <a:t>33</a:t>
            </a:fld>
            <a:endParaRPr lang="en-US" altLang="zh-CN" smtClean="0"/>
          </a:p>
        </p:txBody>
      </p:sp>
      <p:sp>
        <p:nvSpPr>
          <p:cNvPr id="839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39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One simple example. </a:t>
            </a:r>
          </a:p>
          <a:p>
            <a:pPr eaLnBrk="1" hangingPunct="1">
              <a:spcBef>
                <a:spcPct val="0"/>
              </a:spcBef>
            </a:pPr>
            <a:endParaRPr lang="en-US" altLang="zh-CN" smtClean="0"/>
          </a:p>
          <a:p>
            <a:pPr eaLnBrk="1" hangingPunct="1">
              <a:spcBef>
                <a:spcPct val="0"/>
              </a:spcBef>
            </a:pPr>
            <a:r>
              <a:rPr lang="en-US" altLang="zh-CN" smtClean="0"/>
              <a:t>Without interaction data of P1 and P2, it looks like D1 (or  D2, D3) and D4 (or  D5, D6)   equally interacts. When data of  P1 and P2 entering, the differences appear. However, the association method cannot make this difference clearly.</a:t>
            </a:r>
          </a:p>
          <a:p>
            <a:pPr eaLnBrk="1" hangingPunct="1">
              <a:spcBef>
                <a:spcPct val="0"/>
              </a:spcBef>
            </a:pPr>
            <a:r>
              <a:rPr lang="en-US" altLang="zh-CN" smtClean="0"/>
              <a:t>D5 interact with D1 (or D5).</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A6742A5-849B-46DE-A11B-B97E3C78DDC0}" type="slidenum">
              <a:rPr lang="zh-CN" altLang="en-US" smtClean="0"/>
              <a:pPr fontAlgn="base">
                <a:spcBef>
                  <a:spcPct val="0"/>
                </a:spcBef>
                <a:spcAft>
                  <a:spcPct val="0"/>
                </a:spcAft>
                <a:defRPr/>
              </a:pPr>
              <a:t>34</a:t>
            </a:fld>
            <a:endParaRPr lang="en-US" altLang="zh-CN" smtClean="0"/>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obviously, this naive method have a certain limitation.</a:t>
            </a:r>
          </a:p>
          <a:p>
            <a:pPr eaLnBrk="1" hangingPunct="1">
              <a:spcBef>
                <a:spcPct val="0"/>
              </a:spcBef>
            </a:pPr>
            <a:r>
              <a:rPr lang="en-US" altLang="zh-CN" smtClean="0"/>
              <a:t>one is for multiple-domain proteins, it compute that value for each domain pairs independently.</a:t>
            </a:r>
          </a:p>
          <a:p>
            <a:pPr eaLnBrk="1" hangingPunct="1">
              <a:spcBef>
                <a:spcPct val="0"/>
              </a:spcBef>
            </a:pPr>
            <a:r>
              <a:rPr lang="en-US" altLang="zh-CN" smtClean="0"/>
              <a:t>and the big problem is that it cannot deal with false positive and false negative in data.</a:t>
            </a:r>
          </a:p>
          <a:p>
            <a:pPr eaLnBrk="1" hangingPunct="1">
              <a:spcBef>
                <a:spcPct val="0"/>
              </a:spcBef>
            </a:pPr>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39D71A-ABF6-4448-ABF1-7773124A3256}" type="slidenum">
              <a:rPr lang="zh-CN" altLang="en-US" smtClean="0"/>
              <a:pPr fontAlgn="base">
                <a:spcBef>
                  <a:spcPct val="0"/>
                </a:spcBef>
                <a:spcAft>
                  <a:spcPct val="0"/>
                </a:spcAft>
                <a:defRPr/>
              </a:pPr>
              <a:t>4</a:t>
            </a:fld>
            <a:endParaRPr lang="en-US" altLang="zh-CN" smtClean="0"/>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06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This picture show the mechanism of yeast two-hybrid system. </a:t>
            </a:r>
          </a:p>
          <a:p>
            <a:pPr eaLnBrk="1" hangingPunct="1">
              <a:spcBef>
                <a:spcPct val="0"/>
              </a:spcBef>
            </a:pPr>
            <a:r>
              <a:rPr lang="en-US" altLang="zh-CN" smtClean="0"/>
              <a:t>Fusing the “bait”  protein to DNA-binding domain of a transcription factor. The potential interaction partners (“prey”) are fused to a transcription activation domain, the interaction between bait and prey result in the reconstitution of a functional transcription factor that </a:t>
            </a:r>
          </a:p>
          <a:p>
            <a:pPr eaLnBrk="1" hangingPunct="1">
              <a:spcBef>
                <a:spcPct val="0"/>
              </a:spcBef>
            </a:pPr>
            <a:r>
              <a:rPr lang="en-US" altLang="zh-CN" smtClean="0"/>
              <a:t>Drives expression of specific reporter genes, allowing such interaction are detected.</a:t>
            </a:r>
          </a:p>
          <a:p>
            <a:pPr eaLnBrk="1" hangingPunct="1">
              <a:spcBef>
                <a:spcPct val="0"/>
              </a:spcBef>
            </a:pPr>
            <a:endParaRPr lang="en-US" altLang="zh-CN" smtClean="0"/>
          </a:p>
          <a:p>
            <a:pPr eaLnBrk="1" hangingPunct="1">
              <a:spcBef>
                <a:spcPct val="0"/>
              </a:spcBef>
            </a:pP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0D595A-B271-4AE4-998A-2B9018E72B9F}" type="slidenum">
              <a:rPr lang="zh-CN" altLang="en-US" smtClean="0"/>
              <a:pPr fontAlgn="base">
                <a:spcBef>
                  <a:spcPct val="0"/>
                </a:spcBef>
                <a:spcAft>
                  <a:spcPct val="0"/>
                </a:spcAft>
                <a:defRPr/>
              </a:pPr>
              <a:t>35</a:t>
            </a:fld>
            <a:endParaRPr lang="en-US" altLang="zh-CN" smtClean="0"/>
          </a:p>
        </p:txBody>
      </p:sp>
      <p:sp>
        <p:nvSpPr>
          <p:cNvPr id="86019"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p:spPr>
      </p:sp>
      <p:sp>
        <p:nvSpPr>
          <p:cNvPr id="860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Now I introduce our probability method.</a:t>
            </a:r>
          </a:p>
          <a:p>
            <a:pPr eaLnBrk="1" hangingPunct="1">
              <a:spcBef>
                <a:spcPct val="0"/>
              </a:spcBef>
            </a:pPr>
            <a:r>
              <a:rPr lang="en-US" altLang="zh-CN" smtClean="0"/>
              <a:t>First we make following assumption.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8514CB-4BF6-4361-A8C2-31ED60F799B2}" type="slidenum">
              <a:rPr lang="zh-CN" altLang="en-US" smtClean="0"/>
              <a:pPr fontAlgn="base">
                <a:spcBef>
                  <a:spcPct val="0"/>
                </a:spcBef>
                <a:spcAft>
                  <a:spcPct val="0"/>
                </a:spcAft>
                <a:defRPr/>
              </a:pPr>
              <a:t>36</a:t>
            </a:fld>
            <a:endParaRPr lang="en-US" altLang="zh-CN" smtClean="0"/>
          </a:p>
        </p:txBody>
      </p:sp>
      <p:sp>
        <p:nvSpPr>
          <p:cNvPr id="870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70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Since we consider false positive and false negative, we emphasize  the difference between</a:t>
            </a:r>
          </a:p>
          <a:p>
            <a:pPr eaLnBrk="1" hangingPunct="1">
              <a:spcBef>
                <a:spcPct val="0"/>
              </a:spcBef>
            </a:pPr>
            <a:r>
              <a:rPr lang="en-US" altLang="zh-CN" smtClean="0"/>
              <a:t>Real interaction and the observed interaction.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F253044-9212-4636-852C-3E6D35DB4D32}" type="slidenum">
              <a:rPr lang="zh-CN" altLang="en-US" smtClean="0"/>
              <a:pPr fontAlgn="base">
                <a:spcBef>
                  <a:spcPct val="0"/>
                </a:spcBef>
                <a:spcAft>
                  <a:spcPct val="0"/>
                </a:spcAft>
                <a:defRPr/>
              </a:pPr>
              <a:t>37</a:t>
            </a:fld>
            <a:endParaRPr lang="en-US" altLang="zh-CN" smtClean="0"/>
          </a:p>
        </p:txBody>
      </p:sp>
      <p:sp>
        <p:nvSpPr>
          <p:cNvPr id="88067"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p:spPr>
      </p:sp>
      <p:sp>
        <p:nvSpPr>
          <p:cNvPr id="880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Base on our assumption, the probability of two protein interact is give by the following formula.</a:t>
            </a:r>
          </a:p>
          <a:p>
            <a:pPr eaLnBrk="1" hangingPunct="1">
              <a:spcBef>
                <a:spcPct val="0"/>
              </a:spcBef>
            </a:pPr>
            <a:r>
              <a:rPr lang="en-US" altLang="zh-CN" smtClean="0"/>
              <a:t>In the multiplication, we consider all possible domain pairs.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F5EAF7-2D3A-43E8-B08C-4D19501596DB}" type="slidenum">
              <a:rPr lang="zh-CN" altLang="en-US" smtClean="0"/>
              <a:pPr fontAlgn="base">
                <a:spcBef>
                  <a:spcPct val="0"/>
                </a:spcBef>
                <a:spcAft>
                  <a:spcPct val="0"/>
                </a:spcAft>
                <a:defRPr/>
              </a:pPr>
              <a:t>38</a:t>
            </a:fld>
            <a:endParaRPr lang="en-US" altLang="zh-CN" smtClean="0"/>
          </a:p>
        </p:txBody>
      </p:sp>
      <p:sp>
        <p:nvSpPr>
          <p:cNvPr id="89091"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p:spPr>
      </p:sp>
      <p:sp>
        <p:nvSpPr>
          <p:cNvPr id="890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And we can put the possible error into our model, we introduce two parameters</a:t>
            </a:r>
          </a:p>
          <a:p>
            <a:pPr eaLnBrk="1" hangingPunct="1">
              <a:spcBef>
                <a:spcPct val="0"/>
              </a:spcBef>
            </a:pPr>
            <a:r>
              <a:rPr lang="en-US" altLang="zh-CN" smtClean="0"/>
              <a:t>to describe the error in observation data. false positive and false negative.</a:t>
            </a:r>
          </a:p>
          <a:p>
            <a:pPr eaLnBrk="1" hangingPunct="1">
              <a:spcBef>
                <a:spcPct val="0"/>
              </a:spcBef>
            </a:pPr>
            <a:endParaRPr lang="en-US" altLang="zh-CN" smtClean="0"/>
          </a:p>
          <a:p>
            <a:pPr eaLnBrk="1" hangingPunct="1">
              <a:spcBef>
                <a:spcPct val="0"/>
              </a:spcBef>
            </a:pPr>
            <a:r>
              <a:rPr lang="en-US" altLang="zh-CN" smtClean="0"/>
              <a:t>False positive, not a real interaction but observed.</a:t>
            </a:r>
          </a:p>
          <a:p>
            <a:pPr eaLnBrk="1" hangingPunct="1">
              <a:spcBef>
                <a:spcPct val="0"/>
              </a:spcBef>
            </a:pPr>
            <a:r>
              <a:rPr lang="en-US" altLang="zh-CN" smtClean="0"/>
              <a:t>False negative, it’s a real interaction but not observed.</a:t>
            </a:r>
          </a:p>
          <a:p>
            <a:pPr eaLnBrk="1" hangingPunct="1">
              <a:spcBef>
                <a:spcPct val="0"/>
              </a:spcBef>
            </a:pPr>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99DE0E8-6423-4E5A-89B4-E17F0B0A5375}" type="slidenum">
              <a:rPr lang="zh-CN" altLang="en-US" smtClean="0"/>
              <a:pPr fontAlgn="base">
                <a:spcBef>
                  <a:spcPct val="0"/>
                </a:spcBef>
                <a:spcAft>
                  <a:spcPct val="0"/>
                </a:spcAft>
                <a:defRPr/>
              </a:pPr>
              <a:t>39</a:t>
            </a:fld>
            <a:endParaRPr lang="en-US" altLang="zh-CN" smtClean="0"/>
          </a:p>
        </p:txBody>
      </p:sp>
      <p:sp>
        <p:nvSpPr>
          <p:cNvPr id="90115" name="Rectangle 2"/>
          <p:cNvSpPr>
            <a:spLocks noGrp="1" noRot="1" noChangeAspect="1" noChangeArrowheads="1" noTextEdit="1"/>
          </p:cNvSpPr>
          <p:nvPr>
            <p:ph type="sldImg"/>
          </p:nvPr>
        </p:nvSpPr>
        <p:spPr bwMode="auto">
          <a:xfrm>
            <a:off x="961532" y="686474"/>
            <a:ext cx="4939538" cy="3428114"/>
          </a:xfrm>
          <a:noFill/>
          <a:ln>
            <a:solidFill>
              <a:srgbClr val="000000"/>
            </a:solidFill>
            <a:miter lim="800000"/>
            <a:headEnd/>
            <a:tailEnd/>
          </a:ln>
        </p:spPr>
      </p:sp>
      <p:sp>
        <p:nvSpPr>
          <p:cNvPr id="901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we can estimate the false positive and false negative by the knowledge of the size of</a:t>
            </a:r>
          </a:p>
          <a:p>
            <a:pPr eaLnBrk="1" hangingPunct="1">
              <a:spcBef>
                <a:spcPct val="0"/>
              </a:spcBef>
            </a:pPr>
            <a:r>
              <a:rPr lang="en-US" altLang="zh-CN" smtClean="0"/>
              <a:t>interactom.</a:t>
            </a:r>
          </a:p>
          <a:p>
            <a:pPr eaLnBrk="1" hangingPunct="1">
              <a:spcBef>
                <a:spcPct val="0"/>
              </a:spcBef>
            </a:pPr>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F85B5BF-3D11-49BC-8910-1FF31678FE8C}" type="slidenum">
              <a:rPr lang="zh-CN" altLang="en-US" smtClean="0"/>
              <a:pPr fontAlgn="base">
                <a:spcBef>
                  <a:spcPct val="0"/>
                </a:spcBef>
                <a:spcAft>
                  <a:spcPct val="0"/>
                </a:spcAft>
                <a:defRPr/>
              </a:pPr>
              <a:t>40</a:t>
            </a:fld>
            <a:endParaRPr lang="en-US" altLang="zh-CN" smtClean="0"/>
          </a:p>
        </p:txBody>
      </p:sp>
      <p:sp>
        <p:nvSpPr>
          <p:cNvPr id="91139"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p:spPr>
      </p:sp>
      <p:sp>
        <p:nvSpPr>
          <p:cNvPr id="911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First formula shows the probability of observed interaction related to real interaction and false positive and false negative.</a:t>
            </a:r>
          </a:p>
          <a:p>
            <a:pPr eaLnBrk="1" hangingPunct="1">
              <a:spcBef>
                <a:spcPct val="0"/>
              </a:spcBef>
            </a:pPr>
            <a:r>
              <a:rPr lang="en-US" altLang="zh-CN" smtClean="0"/>
              <a:t>Second formula shows the likelihood function, i.e. the probability that we observed such interacting pairs.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CC88DD-1159-4ABA-A002-7A297DE70119}" type="slidenum">
              <a:rPr lang="zh-CN" altLang="en-US" smtClean="0"/>
              <a:pPr fontAlgn="base">
                <a:spcBef>
                  <a:spcPct val="0"/>
                </a:spcBef>
                <a:spcAft>
                  <a:spcPct val="0"/>
                </a:spcAft>
                <a:defRPr/>
              </a:pPr>
              <a:t>41</a:t>
            </a:fld>
            <a:endParaRPr lang="en-US" altLang="zh-CN" smtClean="0"/>
          </a:p>
        </p:txBody>
      </p:sp>
      <p:sp>
        <p:nvSpPr>
          <p:cNvPr id="92163"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p:spPr>
      </p:sp>
      <p:sp>
        <p:nvSpPr>
          <p:cNvPr id="921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This is a missing data problem. The missing data are domain-domain interaction within a certain protein pair and the real protein-protein interaction.</a:t>
            </a:r>
          </a:p>
          <a:p>
            <a:pPr eaLnBrk="1" hangingPunct="1">
              <a:spcBef>
                <a:spcPct val="0"/>
              </a:spcBef>
            </a:pPr>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F038729-6EE1-4671-9D72-3F3759AA9BAB}" type="slidenum">
              <a:rPr lang="zh-CN" altLang="en-US" smtClean="0"/>
              <a:pPr fontAlgn="base">
                <a:spcBef>
                  <a:spcPct val="0"/>
                </a:spcBef>
                <a:spcAft>
                  <a:spcPct val="0"/>
                </a:spcAft>
                <a:defRPr/>
              </a:pPr>
              <a:t>42</a:t>
            </a:fld>
            <a:endParaRPr lang="en-US" altLang="zh-CN" smtClean="0"/>
          </a:p>
        </p:txBody>
      </p:sp>
      <p:sp>
        <p:nvSpPr>
          <p:cNvPr id="93187"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p:spPr>
      </p:sp>
      <p:sp>
        <p:nvSpPr>
          <p:cNvPr id="931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We use EM algorithm to solve this MLE problem.</a:t>
            </a:r>
          </a:p>
          <a:p>
            <a:pPr eaLnBrk="1" hangingPunct="1">
              <a:spcBef>
                <a:spcPct val="0"/>
              </a:spcBef>
            </a:pPr>
            <a:r>
              <a:rPr lang="en-US" altLang="zh-CN" smtClean="0"/>
              <a:t>Given the observation data, and missing data, we can construct complete data.</a:t>
            </a:r>
          </a:p>
          <a:p>
            <a:pPr eaLnBrk="1" hangingPunct="1">
              <a:spcBef>
                <a:spcPct val="0"/>
              </a:spcBef>
            </a:pPr>
            <a:r>
              <a:rPr lang="en-US" altLang="zh-CN" smtClean="0"/>
              <a:t>EM algorithm contains two step.</a:t>
            </a:r>
          </a:p>
          <a:p>
            <a:pPr eaLnBrk="1" hangingPunct="1">
              <a:spcBef>
                <a:spcPct val="0"/>
              </a:spcBef>
            </a:pPr>
            <a:r>
              <a:rPr lang="en-US" altLang="zh-CN" smtClean="0"/>
              <a:t>In E-step, we compute the expectation of complete data based on observation and current</a:t>
            </a:r>
          </a:p>
          <a:p>
            <a:pPr eaLnBrk="1" hangingPunct="1">
              <a:spcBef>
                <a:spcPct val="0"/>
              </a:spcBef>
            </a:pPr>
            <a:r>
              <a:rPr lang="en-US" altLang="zh-CN" smtClean="0"/>
              <a:t>Estimation of parameters. </a:t>
            </a:r>
          </a:p>
          <a:p>
            <a:pPr eaLnBrk="1" hangingPunct="1">
              <a:spcBef>
                <a:spcPct val="0"/>
              </a:spcBef>
            </a:pPr>
            <a:r>
              <a:rPr lang="en-US" altLang="zh-CN" smtClean="0"/>
              <a:t>In M-Step, we use the esitimated complete data to maximize the parameters.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50A1E9-0A3F-44F4-9452-FDB7FDCB0378}" type="slidenum">
              <a:rPr lang="zh-CN" altLang="en-US" smtClean="0"/>
              <a:pPr fontAlgn="base">
                <a:spcBef>
                  <a:spcPct val="0"/>
                </a:spcBef>
                <a:spcAft>
                  <a:spcPct val="0"/>
                </a:spcAft>
                <a:defRPr/>
              </a:pPr>
              <a:t>43</a:t>
            </a:fld>
            <a:endParaRPr lang="en-US" altLang="zh-CN" smtClean="0"/>
          </a:p>
        </p:txBody>
      </p:sp>
      <p:sp>
        <p:nvSpPr>
          <p:cNvPr id="94211" name="Rectangle 2"/>
          <p:cNvSpPr>
            <a:spLocks noGrp="1" noRot="1" noChangeAspect="1" noChangeArrowheads="1" noTextEdit="1"/>
          </p:cNvSpPr>
          <p:nvPr>
            <p:ph type="sldImg"/>
          </p:nvPr>
        </p:nvSpPr>
        <p:spPr bwMode="auto">
          <a:xfrm>
            <a:off x="1144588" y="685800"/>
            <a:ext cx="4573587" cy="3429000"/>
          </a:xfrm>
          <a:noFill/>
          <a:ln>
            <a:solidFill>
              <a:srgbClr val="000000"/>
            </a:solidFill>
            <a:miter lim="800000"/>
            <a:headEnd/>
            <a:tailEnd/>
          </a:ln>
        </p:spPr>
      </p:sp>
      <p:sp>
        <p:nvSpPr>
          <p:cNvPr id="942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the formula is given as following.  Simply, it can be thought as the frequency of interacted</a:t>
            </a:r>
          </a:p>
          <a:p>
            <a:pPr eaLnBrk="1" hangingPunct="1">
              <a:spcBef>
                <a:spcPct val="0"/>
              </a:spcBef>
            </a:pPr>
            <a:r>
              <a:rPr lang="en-US" altLang="zh-CN" smtClean="0"/>
              <a:t>domain pairs.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2DA59A-C0E8-4A22-9EF5-7115F0D9090A}" type="slidenum">
              <a:rPr lang="zh-CN" altLang="en-US" smtClean="0"/>
              <a:pPr fontAlgn="base">
                <a:spcBef>
                  <a:spcPct val="0"/>
                </a:spcBef>
                <a:spcAft>
                  <a:spcPct val="0"/>
                </a:spcAft>
                <a:defRPr/>
              </a:pPr>
              <a:t>47</a:t>
            </a:fld>
            <a:endParaRPr lang="en-US" altLang="zh-CN" smtClean="0"/>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52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when domain-domain interactions are learned. we can use it to predict protein-protein interaction.</a:t>
            </a:r>
          </a:p>
          <a:p>
            <a:pPr eaLnBrk="1" hangingPunct="1">
              <a:spcBef>
                <a:spcPct val="0"/>
              </a:spcBef>
            </a:pPr>
            <a:r>
              <a:rPr lang="en-US" altLang="zh-CN" smtClean="0"/>
              <a:t>and compute a certain specificity and sensitivity. the flow chat is as this.</a:t>
            </a:r>
          </a:p>
          <a:p>
            <a:pPr eaLnBrk="1" hangingPunct="1">
              <a:spcBef>
                <a:spcPct val="0"/>
              </a:spcBef>
            </a:pPr>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24004F7-A62E-4FED-A02A-7216E3BA1374}" type="slidenum">
              <a:rPr lang="zh-CN" altLang="en-US" smtClean="0"/>
              <a:pPr fontAlgn="base">
                <a:spcBef>
                  <a:spcPct val="0"/>
                </a:spcBef>
                <a:spcAft>
                  <a:spcPct val="0"/>
                </a:spcAft>
                <a:defRPr/>
              </a:pPr>
              <a:t>5</a:t>
            </a:fld>
            <a:endParaRPr lang="en-US" altLang="zh-CN" smtClean="0"/>
          </a:p>
        </p:txBody>
      </p:sp>
      <p:sp>
        <p:nvSpPr>
          <p:cNvPr id="71683" name="Rectangle 1026"/>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71684" name="Rectangle 1027"/>
          <p:cNvSpPr>
            <a:spLocks noGrp="1" noChangeArrowheads="1"/>
          </p:cNvSpPr>
          <p:nvPr>
            <p:ph type="body" idx="1"/>
          </p:nvPr>
        </p:nvSpPr>
        <p:spPr bwMode="auto">
          <a:noFill/>
        </p:spPr>
        <p:txBody>
          <a:bodyPr wrap="none" numCol="1" anchor="ctr" anchorCtr="0" compatLnSpc="1">
            <a:prstTxWarp prst="textNoShape">
              <a:avLst/>
            </a:prstTxWarp>
          </a:bodyPr>
          <a:lstStyle/>
          <a:p>
            <a:pPr eaLnBrk="1" hangingPunct="1">
              <a:spcBef>
                <a:spcPct val="0"/>
              </a:spcBef>
            </a:pPr>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D88D7E-4561-487C-9796-473CB85DC2D0}" type="slidenum">
              <a:rPr lang="zh-CN" altLang="en-US" smtClean="0"/>
              <a:pPr fontAlgn="base">
                <a:spcBef>
                  <a:spcPct val="0"/>
                </a:spcBef>
                <a:spcAft>
                  <a:spcPct val="0"/>
                </a:spcAft>
                <a:defRPr/>
              </a:pPr>
              <a:t>49</a:t>
            </a:fld>
            <a:endParaRPr lang="en-US" altLang="zh-CN" smtClean="0"/>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62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We use protein-protein interaction data and Pfam domain data. </a:t>
            </a:r>
          </a:p>
          <a:p>
            <a:pPr eaLnBrk="1" hangingPunct="1">
              <a:spcBef>
                <a:spcPct val="0"/>
              </a:spcBef>
            </a:pPr>
            <a:r>
              <a:rPr lang="en-US" altLang="zh-CN" smtClean="0"/>
              <a:t>These are some numbers of the data. 1445*4475/201=</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45B771A-14CD-4B97-A800-CAD6E00C3B31}" type="slidenum">
              <a:rPr lang="zh-CN" altLang="en-US" smtClean="0"/>
              <a:pPr fontAlgn="base">
                <a:spcBef>
                  <a:spcPct val="0"/>
                </a:spcBef>
                <a:spcAft>
                  <a:spcPct val="0"/>
                </a:spcAft>
                <a:defRPr/>
              </a:pPr>
              <a:t>50</a:t>
            </a:fld>
            <a:endParaRPr lang="en-US" altLang="zh-CN" smtClean="0"/>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72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I’ll illustrate our results from following 4 calculation.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1729D52-5136-484E-A3C4-39C426229868}" type="slidenum">
              <a:rPr lang="zh-CN" altLang="en-US" smtClean="0"/>
              <a:pPr fontAlgn="base">
                <a:spcBef>
                  <a:spcPct val="0"/>
                </a:spcBef>
                <a:spcAft>
                  <a:spcPct val="0"/>
                </a:spcAft>
                <a:defRPr/>
              </a:pPr>
              <a:t>51</a:t>
            </a:fld>
            <a:endParaRPr lang="en-US" altLang="zh-CN" smtClean="0"/>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83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this graph showed that MLE method is superior to association method.</a:t>
            </a:r>
          </a:p>
          <a:p>
            <a:pPr eaLnBrk="1" hangingPunct="1">
              <a:spcBef>
                <a:spcPct val="0"/>
              </a:spcBef>
            </a:pPr>
            <a:r>
              <a:rPr lang="en-US" altLang="zh-CN" smtClean="0"/>
              <a:t>Since we fix fn=0.85. We predict more novel protein-protein interaction, so the specificity cannot</a:t>
            </a:r>
          </a:p>
          <a:p>
            <a:pPr eaLnBrk="1" hangingPunct="1">
              <a:spcBef>
                <a:spcPct val="0"/>
              </a:spcBef>
            </a:pPr>
            <a:r>
              <a:rPr lang="en-US" altLang="zh-CN" smtClean="0"/>
              <a:t>Be very high.</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5D1AECD-BFFB-4945-8276-AC5B02175572}" type="slidenum">
              <a:rPr lang="zh-CN" altLang="en-US" smtClean="0"/>
              <a:pPr fontAlgn="base">
                <a:spcBef>
                  <a:spcPct val="0"/>
                </a:spcBef>
                <a:spcAft>
                  <a:spcPct val="0"/>
                </a:spcAft>
                <a:defRPr/>
              </a:pPr>
              <a:t>52</a:t>
            </a:fld>
            <a:endParaRPr lang="en-US" altLang="zh-CN" smtClean="0"/>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93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Even the probability value can change when we use different fp and fn, the relative rank not change two much, so we can get robust specificity and sensitivity.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8C0E2AF-5C72-4DE3-BD4E-16535D8A3E35}" type="slidenum">
              <a:rPr lang="zh-CN" altLang="en-US" smtClean="0"/>
              <a:pPr fontAlgn="base">
                <a:spcBef>
                  <a:spcPct val="0"/>
                </a:spcBef>
                <a:spcAft>
                  <a:spcPct val="0"/>
                </a:spcAft>
                <a:defRPr/>
              </a:pPr>
              <a:t>53</a:t>
            </a:fld>
            <a:endParaRPr lang="en-US" altLang="zh-CN" smtClean="0"/>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03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Then we test our prediction by finding the overlap with MIPS physical interaction.</a:t>
            </a:r>
          </a:p>
          <a:p>
            <a:pPr eaLnBrk="1" hangingPunct="1">
              <a:spcBef>
                <a:spcPct val="0"/>
              </a:spcBef>
            </a:pPr>
            <a:r>
              <a:rPr lang="en-US" altLang="zh-CN" smtClean="0"/>
              <a:t>The MIPS database collect experimentally verified data. We use it as test data to verify</a:t>
            </a:r>
          </a:p>
          <a:p>
            <a:pPr eaLnBrk="1" hangingPunct="1">
              <a:spcBef>
                <a:spcPct val="0"/>
              </a:spcBef>
            </a:pPr>
            <a:r>
              <a:rPr lang="en-US" altLang="zh-CN" smtClean="0"/>
              <a:t>Our prediction. For testing, we excluding those overlap with training set.</a:t>
            </a:r>
          </a:p>
          <a:p>
            <a:pPr eaLnBrk="1" hangingPunct="1">
              <a:spcBef>
                <a:spcPct val="0"/>
              </a:spcBef>
            </a:pPr>
            <a:r>
              <a:rPr lang="en-US" altLang="zh-CN" smtClean="0"/>
              <a:t>We count the matching PPIs. To  compare our matching and matching by chance? We define this fold number.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F19DEA2-1BFF-4AFA-A43E-D1F2E404FB07}" type="slidenum">
              <a:rPr lang="zh-CN" altLang="en-US" smtClean="0"/>
              <a:pPr fontAlgn="base">
                <a:spcBef>
                  <a:spcPct val="0"/>
                </a:spcBef>
                <a:spcAft>
                  <a:spcPct val="0"/>
                </a:spcAft>
                <a:defRPr/>
              </a:pPr>
              <a:t>54</a:t>
            </a:fld>
            <a:endParaRPr lang="en-US" altLang="zh-CN" smtClean="0"/>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13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This table showes the number of matching.</a:t>
            </a:r>
          </a:p>
          <a:p>
            <a:pPr eaLnBrk="1" hangingPunct="1">
              <a:spcBef>
                <a:spcPct val="0"/>
              </a:spcBef>
            </a:pPr>
            <a:r>
              <a:rPr lang="en-US" altLang="zh-CN" smtClean="0"/>
              <a:t>We can see that with the high threshold, the fold number is high, and the prediction is more reliable.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181046-A932-4CF4-A499-0EAB8935E303}" type="slidenum">
              <a:rPr lang="zh-CN" altLang="en-US" smtClean="0"/>
              <a:pPr fontAlgn="base">
                <a:spcBef>
                  <a:spcPct val="0"/>
                </a:spcBef>
                <a:spcAft>
                  <a:spcPct val="0"/>
                </a:spcAft>
                <a:defRPr/>
              </a:pPr>
              <a:t>55</a:t>
            </a:fld>
            <a:endParaRPr lang="en-US" altLang="zh-CN" smtClean="0"/>
          </a:p>
        </p:txBody>
      </p:sp>
      <p:sp>
        <p:nvSpPr>
          <p:cNvPr id="1024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24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Finally, we use gene expression data to verify our prediction.</a:t>
            </a:r>
          </a:p>
          <a:p>
            <a:pPr eaLnBrk="1" hangingPunct="1">
              <a:spcBef>
                <a:spcPct val="0"/>
              </a:spcBef>
            </a:pPr>
            <a:r>
              <a:rPr lang="en-US" altLang="zh-CN" smtClean="0"/>
              <a:t>It</a:t>
            </a:r>
            <a:r>
              <a:rPr lang="en-US" altLang="zh-CN" smtClean="0">
                <a:latin typeface="Arial" pitchFamily="34" charset="0"/>
              </a:rPr>
              <a:t>’</a:t>
            </a:r>
            <a:r>
              <a:rPr lang="en-US" altLang="zh-CN" smtClean="0"/>
              <a:t>s was reported that interacted proteins show high expression correlation.</a:t>
            </a:r>
          </a:p>
          <a:p>
            <a:pPr eaLnBrk="1" hangingPunct="1">
              <a:spcBef>
                <a:spcPct val="0"/>
              </a:spcBef>
            </a:pPr>
            <a:r>
              <a:rPr lang="en-US" altLang="zh-CN" smtClean="0"/>
              <a:t>We use the expression data. 2465 genes X79 data points. And we use pearson correlation coefficient.</a:t>
            </a:r>
          </a:p>
          <a:p>
            <a:pPr eaLnBrk="1" hangingPunct="1">
              <a:spcBef>
                <a:spcPct val="0"/>
              </a:spcBef>
            </a:pPr>
            <a:endParaRPr lang="en-US" altLang="zh-CN" smtClean="0"/>
          </a:p>
          <a:p>
            <a:pPr eaLnBrk="1" hangingPunct="1">
              <a:spcBef>
                <a:spcPct val="0"/>
              </a:spcBef>
            </a:pPr>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23EA02E-C096-43BD-89DA-B082A184ADAF}" type="slidenum">
              <a:rPr lang="zh-CN" altLang="en-US" smtClean="0"/>
              <a:pPr fontAlgn="base">
                <a:spcBef>
                  <a:spcPct val="0"/>
                </a:spcBef>
                <a:spcAft>
                  <a:spcPct val="0"/>
                </a:spcAft>
                <a:defRPr/>
              </a:pPr>
              <a:t>56</a:t>
            </a:fld>
            <a:endParaRPr lang="en-US" altLang="zh-CN" smtClean="0"/>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This graph show the distribution of pairwise expression correlation coefficient.</a:t>
            </a:r>
          </a:p>
          <a:p>
            <a:pPr eaLnBrk="1" hangingPunct="1">
              <a:spcBef>
                <a:spcPct val="0"/>
              </a:spcBef>
            </a:pPr>
            <a:r>
              <a:rPr lang="en-US" altLang="zh-CN" smtClean="0"/>
              <a:t>Horizontal axis is expression correlation coefficient, range from –1.0 to 1.0</a:t>
            </a:r>
          </a:p>
          <a:p>
            <a:pPr eaLnBrk="1" hangingPunct="1">
              <a:spcBef>
                <a:spcPct val="0"/>
              </a:spcBef>
            </a:pPr>
            <a:r>
              <a:rPr lang="en-US" altLang="zh-CN" smtClean="0"/>
              <a:t>The blue one is for random protein pairs, green for our prediction and red one for MIPS interaction data. </a:t>
            </a:r>
          </a:p>
          <a:p>
            <a:pPr eaLnBrk="1" hangingPunct="1">
              <a:spcBef>
                <a:spcPct val="0"/>
              </a:spcBef>
            </a:pPr>
            <a:endParaRPr lang="en-US" altLang="zh-CN" smtClean="0"/>
          </a:p>
          <a:p>
            <a:pPr eaLnBrk="1" hangingPunct="1">
              <a:spcBef>
                <a:spcPct val="0"/>
              </a:spcBef>
            </a:pPr>
            <a:r>
              <a:rPr lang="en-US" altLang="zh-CN" smtClean="0"/>
              <a:t>we can see that our prediction as well as MIPS data have a positive shit of </a:t>
            </a:r>
          </a:p>
          <a:p>
            <a:pPr eaLnBrk="1" hangingPunct="1">
              <a:spcBef>
                <a:spcPct val="0"/>
              </a:spcBef>
            </a:pPr>
            <a:r>
              <a:rPr lang="en-US" altLang="zh-CN" smtClean="0"/>
              <a:t>expression correlation. and the shit in MIPS is much  biger that our prediction.</a:t>
            </a:r>
          </a:p>
          <a:p>
            <a:pPr eaLnBrk="1" hangingPunct="1">
              <a:spcBef>
                <a:spcPct val="0"/>
              </a:spcBef>
            </a:pPr>
            <a:endParaRPr lang="en-US" altLang="zh-CN" smtClean="0"/>
          </a:p>
          <a:p>
            <a:pPr eaLnBrk="1" hangingPunct="1">
              <a:spcBef>
                <a:spcPct val="0"/>
              </a:spcBef>
            </a:pPr>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8EEC0A-73BD-4F8F-9661-14DE52B611D8}" type="slidenum">
              <a:rPr lang="zh-CN" altLang="en-US" smtClean="0"/>
              <a:pPr fontAlgn="base">
                <a:spcBef>
                  <a:spcPct val="0"/>
                </a:spcBef>
                <a:spcAft>
                  <a:spcPct val="0"/>
                </a:spcAft>
                <a:defRPr/>
              </a:pPr>
              <a:t>57</a:t>
            </a:fld>
            <a:endParaRPr lang="en-US" altLang="zh-CN" smtClean="0"/>
          </a:p>
        </p:txBody>
      </p:sp>
      <p:sp>
        <p:nvSpPr>
          <p:cNvPr id="1044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this shift can be seen clear by following statistics.</a:t>
            </a:r>
          </a:p>
          <a:p>
            <a:pPr eaLnBrk="1" hangingPunct="1">
              <a:spcBef>
                <a:spcPct val="0"/>
              </a:spcBef>
            </a:pPr>
            <a:r>
              <a:rPr lang="en-US" altLang="zh-CN" smtClean="0"/>
              <a:t>The first line are used as control.</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1AFF5F-80B6-4069-B2F6-E8DACC3B44AB}" type="slidenum">
              <a:rPr lang="zh-CN" altLang="en-US" smtClean="0"/>
              <a:pPr fontAlgn="base">
                <a:spcBef>
                  <a:spcPct val="0"/>
                </a:spcBef>
                <a:spcAft>
                  <a:spcPct val="0"/>
                </a:spcAft>
                <a:defRPr/>
              </a:pPr>
              <a:t>58</a:t>
            </a:fld>
            <a:endParaRPr lang="en-US" altLang="zh-CN" smtClean="0"/>
          </a:p>
        </p:txBody>
      </p:sp>
      <p:sp>
        <p:nvSpPr>
          <p:cNvPr id="1054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54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finally discussion for our model.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564FF87-758E-4FDC-A09C-088F78FEDF08}" type="slidenum">
              <a:rPr lang="zh-CN" altLang="en-US" smtClean="0"/>
              <a:pPr fontAlgn="base">
                <a:spcBef>
                  <a:spcPct val="0"/>
                </a:spcBef>
                <a:spcAft>
                  <a:spcPct val="0"/>
                </a:spcAft>
                <a:defRPr/>
              </a:pPr>
              <a:t>6</a:t>
            </a:fld>
            <a:endParaRPr lang="en-US" altLang="zh-CN" smtClean="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There three ways of two-hybrid system. </a:t>
            </a:r>
          </a:p>
          <a:p>
            <a:pPr eaLnBrk="1" hangingPunct="1">
              <a:spcBef>
                <a:spcPct val="0"/>
              </a:spcBef>
            </a:pPr>
            <a:r>
              <a:rPr lang="en-US" altLang="zh-CN" smtClean="0"/>
              <a:t>First is Uetz’s protein array method, they detect interaction one by one. </a:t>
            </a:r>
          </a:p>
          <a:p>
            <a:pPr eaLnBrk="1" hangingPunct="1">
              <a:spcBef>
                <a:spcPct val="0"/>
              </a:spcBef>
            </a:pPr>
            <a:r>
              <a:rPr lang="en-US" altLang="zh-CN" smtClean="0"/>
              <a:t>they use 192 baits X 6000 preys.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1E0C59-B52A-46BD-B63D-5137569C22E4}" type="slidenum">
              <a:rPr lang="zh-CN" altLang="en-US" smtClean="0"/>
              <a:pPr fontAlgn="base">
                <a:spcBef>
                  <a:spcPct val="0"/>
                </a:spcBef>
                <a:spcAft>
                  <a:spcPct val="0"/>
                </a:spcAft>
                <a:defRPr/>
              </a:pPr>
              <a:t>7</a:t>
            </a:fld>
            <a:endParaRPr lang="en-US" altLang="zh-CN" smtClean="0"/>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The second is interaction sequence tag method. after the proteins are fused to binding-domain (bait) or activation domain (prey), they are put into pools for mating,  then sequenced the active ones to find the interacting genes.</a:t>
            </a:r>
          </a:p>
          <a:p>
            <a:pPr eaLnBrk="1" hangingPunct="1">
              <a:spcBef>
                <a:spcPct val="0"/>
              </a:spcBef>
            </a:pPr>
            <a:r>
              <a:rPr lang="en-US" altLang="zh-CN" smtClean="0"/>
              <a:t>both groups use this strategy. I will list the data later.</a:t>
            </a:r>
          </a:p>
          <a:p>
            <a:pPr eaLnBrk="1" hangingPunct="1">
              <a:spcBef>
                <a:spcPct val="0"/>
              </a:spcBef>
            </a:pPr>
            <a:r>
              <a:rPr lang="en-US" altLang="zh-CN" smtClean="0"/>
              <a:t>-----------------------------------------------------------------------------------------------------------------------------</a:t>
            </a:r>
          </a:p>
          <a:p>
            <a:pPr eaLnBrk="1" hangingPunct="1">
              <a:spcBef>
                <a:spcPct val="0"/>
              </a:spcBef>
            </a:pPr>
            <a:r>
              <a:rPr lang="en-US" altLang="zh-CN" smtClean="0">
                <a:solidFill>
                  <a:srgbClr val="000000"/>
                </a:solidFill>
                <a:latin typeface="HelveticaNeue-LightCond"/>
              </a:rPr>
              <a:t>Library-based yeast two-hybrid screening method. In this strategy,</a:t>
            </a:r>
          </a:p>
          <a:p>
            <a:pPr eaLnBrk="1" hangingPunct="1">
              <a:spcBef>
                <a:spcPct val="0"/>
              </a:spcBef>
            </a:pPr>
            <a:r>
              <a:rPr lang="en-US" altLang="zh-CN" smtClean="0">
                <a:solidFill>
                  <a:srgbClr val="000000"/>
                </a:solidFill>
                <a:latin typeface="HelveticaNeue-LightCond"/>
              </a:rPr>
              <a:t>two different yeast strains containing two different cDNA libraries are prepared. In</a:t>
            </a:r>
          </a:p>
          <a:p>
            <a:pPr eaLnBrk="1" hangingPunct="1">
              <a:spcBef>
                <a:spcPct val="0"/>
              </a:spcBef>
            </a:pPr>
            <a:r>
              <a:rPr lang="en-US" altLang="zh-CN" smtClean="0">
                <a:solidFill>
                  <a:srgbClr val="000000"/>
                </a:solidFill>
                <a:latin typeface="HelveticaNeue-LightCond"/>
              </a:rPr>
              <a:t>one case, the ORFs are expressed as GAL4-BD fusions and in the other case, they</a:t>
            </a:r>
          </a:p>
          <a:p>
            <a:pPr eaLnBrk="1" hangingPunct="1">
              <a:spcBef>
                <a:spcPct val="0"/>
              </a:spcBef>
            </a:pPr>
            <a:r>
              <a:rPr lang="en-US" altLang="zh-CN" smtClean="0">
                <a:solidFill>
                  <a:srgbClr val="000000"/>
                </a:solidFill>
                <a:latin typeface="HelveticaNeue-LightCond"/>
              </a:rPr>
              <a:t>are expressed as GAL4-AD fusions. The two yeast strains are then mated and</a:t>
            </a:r>
          </a:p>
          <a:p>
            <a:pPr eaLnBrk="1" hangingPunct="1">
              <a:spcBef>
                <a:spcPct val="0"/>
              </a:spcBef>
            </a:pPr>
            <a:r>
              <a:rPr lang="en-US" altLang="zh-CN" smtClean="0">
                <a:solidFill>
                  <a:srgbClr val="000000"/>
                </a:solidFill>
                <a:latin typeface="HelveticaNeue-LightCond"/>
              </a:rPr>
              <a:t>diploids selected on deficient media. Thus, only the yeast cells expressing</a:t>
            </a:r>
          </a:p>
          <a:p>
            <a:pPr eaLnBrk="1" hangingPunct="1">
              <a:spcBef>
                <a:spcPct val="0"/>
              </a:spcBef>
            </a:pPr>
            <a:r>
              <a:rPr lang="en-US" altLang="zh-CN" smtClean="0">
                <a:solidFill>
                  <a:srgbClr val="000000"/>
                </a:solidFill>
                <a:latin typeface="HelveticaNeue-LightCond"/>
              </a:rPr>
              <a:t>interacting proteins survive. The inserts from both the plasmids are then sequenced</a:t>
            </a:r>
          </a:p>
          <a:p>
            <a:pPr eaLnBrk="1" hangingPunct="1">
              <a:spcBef>
                <a:spcPct val="0"/>
              </a:spcBef>
            </a:pPr>
            <a:r>
              <a:rPr lang="en-US" altLang="zh-CN" smtClean="0">
                <a:solidFill>
                  <a:srgbClr val="000000"/>
                </a:solidFill>
                <a:latin typeface="HelveticaNeue-LightCond"/>
              </a:rPr>
              <a:t>to obtain a pair of interacting genes.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FE014AB-D3CD-416D-8C54-EAF66FF9E224}" type="slidenum">
              <a:rPr lang="zh-CN" altLang="en-US" smtClean="0"/>
              <a:pPr fontAlgn="base">
                <a:spcBef>
                  <a:spcPct val="0"/>
                </a:spcBef>
                <a:spcAft>
                  <a:spcPct val="0"/>
                </a:spcAft>
                <a:defRPr/>
              </a:pPr>
              <a:t>9</a:t>
            </a:fld>
            <a:endParaRPr lang="en-US" altLang="zh-CN" smtClean="0"/>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it should be noted that two-hybrid system contain errors. </a:t>
            </a:r>
          </a:p>
          <a:p>
            <a:pPr eaLnBrk="1" hangingPunct="1">
              <a:spcBef>
                <a:spcPct val="0"/>
              </a:spcBef>
            </a:pPr>
            <a:r>
              <a:rPr lang="en-US" altLang="zh-CN" smtClean="0"/>
              <a:t>(false positive and false negative, these are some reasons.)</a:t>
            </a:r>
          </a:p>
          <a:p>
            <a:pPr eaLnBrk="1" hangingPunct="1">
              <a:spcBef>
                <a:spcPct val="0"/>
              </a:spcBef>
            </a:pPr>
            <a:r>
              <a:rPr lang="en-US" altLang="zh-CN" smtClean="0"/>
              <a:t> It’s believed that the interacting pairs are more than what we know now. One estimation  is 5-50/protein, that’s 30,000-300,000 interacting pairs for Yeast.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02F5C09-EF56-4A30-92CF-2E6AF8A98611}" type="slidenum">
              <a:rPr lang="zh-CN" altLang="en-US" smtClean="0"/>
              <a:pPr fontAlgn="base">
                <a:spcBef>
                  <a:spcPct val="0"/>
                </a:spcBef>
                <a:spcAft>
                  <a:spcPct val="0"/>
                </a:spcAft>
                <a:defRPr/>
              </a:pPr>
              <a:t>11</a:t>
            </a:fld>
            <a:endParaRPr lang="en-US" altLang="zh-CN" smtClean="0"/>
          </a:p>
        </p:txBody>
      </p:sp>
      <p:sp>
        <p:nvSpPr>
          <p:cNvPr id="1064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65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This graph show the distribution of pairwise expression correlation coefficient.</a:t>
            </a:r>
          </a:p>
          <a:p>
            <a:pPr eaLnBrk="1" hangingPunct="1">
              <a:spcBef>
                <a:spcPct val="0"/>
              </a:spcBef>
            </a:pPr>
            <a:r>
              <a:rPr lang="en-US" altLang="zh-CN" smtClean="0"/>
              <a:t>Horizontal axis is expression correlation coefficient, range from –1.0 to 1.0</a:t>
            </a:r>
          </a:p>
          <a:p>
            <a:pPr eaLnBrk="1" hangingPunct="1">
              <a:spcBef>
                <a:spcPct val="0"/>
              </a:spcBef>
            </a:pPr>
            <a:r>
              <a:rPr lang="en-US" altLang="zh-CN" smtClean="0"/>
              <a:t>The blue one is for random protein pairs, green for our prediction and red one for MIPS interaction data. </a:t>
            </a:r>
          </a:p>
          <a:p>
            <a:pPr eaLnBrk="1" hangingPunct="1">
              <a:spcBef>
                <a:spcPct val="0"/>
              </a:spcBef>
            </a:pPr>
            <a:endParaRPr lang="en-US" altLang="zh-CN" smtClean="0"/>
          </a:p>
          <a:p>
            <a:pPr eaLnBrk="1" hangingPunct="1">
              <a:spcBef>
                <a:spcPct val="0"/>
              </a:spcBef>
            </a:pPr>
            <a:r>
              <a:rPr lang="en-US" altLang="zh-CN" smtClean="0"/>
              <a:t>we can see that our prediction as well as MIPS data have a positive shit of </a:t>
            </a:r>
          </a:p>
          <a:p>
            <a:pPr eaLnBrk="1" hangingPunct="1">
              <a:spcBef>
                <a:spcPct val="0"/>
              </a:spcBef>
            </a:pPr>
            <a:r>
              <a:rPr lang="en-US" altLang="zh-CN" smtClean="0"/>
              <a:t>expression correlation. and the shit in MIPS is much  biger that our prediction.</a:t>
            </a:r>
          </a:p>
          <a:p>
            <a:pPr eaLnBrk="1" hangingPunct="1">
              <a:spcBef>
                <a:spcPct val="0"/>
              </a:spcBef>
            </a:pPr>
            <a:endParaRPr lang="en-US" altLang="zh-CN" smtClean="0"/>
          </a:p>
          <a:p>
            <a:pPr eaLnBrk="1" hangingPunct="1">
              <a:spcBef>
                <a:spcPct val="0"/>
              </a:spcBef>
            </a:pPr>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CFB09F1-A5BA-4C83-8490-007A2C29CEE1}" type="slidenum">
              <a:rPr lang="zh-CN" altLang="en-US" smtClean="0"/>
              <a:pPr fontAlgn="base">
                <a:spcBef>
                  <a:spcPct val="0"/>
                </a:spcBef>
                <a:spcAft>
                  <a:spcPct val="0"/>
                </a:spcAft>
                <a:defRPr/>
              </a:pPr>
              <a:t>12</a:t>
            </a:fld>
            <a:endParaRPr lang="en-US" altLang="zh-CN" smtClean="0"/>
          </a:p>
        </p:txBody>
      </p:sp>
      <p:sp>
        <p:nvSpPr>
          <p:cNvPr id="107523" name="Rectangle 2"/>
          <p:cNvSpPr>
            <a:spLocks noGrp="1" noRot="1" noChangeAspect="1" noChangeArrowheads="1" noTextEdit="1"/>
          </p:cNvSpPr>
          <p:nvPr>
            <p:ph type="sldImg"/>
          </p:nvPr>
        </p:nvSpPr>
        <p:spPr bwMode="auto">
          <a:xfrm>
            <a:off x="1144588" y="685800"/>
            <a:ext cx="4568825" cy="3427413"/>
          </a:xfrm>
          <a:noFill/>
          <a:ln>
            <a:solidFill>
              <a:srgbClr val="000000"/>
            </a:solidFill>
            <a:miter lim="800000"/>
            <a:headEnd/>
            <a:tailEnd/>
          </a:ln>
        </p:spPr>
      </p:sp>
      <p:sp>
        <p:nvSpPr>
          <p:cNvPr id="107524" name="Rectangle 3"/>
          <p:cNvSpPr>
            <a:spLocks noGrp="1" noChangeArrowheads="1"/>
          </p:cNvSpPr>
          <p:nvPr>
            <p:ph type="body" idx="1"/>
          </p:nvPr>
        </p:nvSpPr>
        <p:spPr bwMode="auto">
          <a:xfrm>
            <a:off x="913991" y="4341522"/>
            <a:ext cx="5030018" cy="4116005"/>
          </a:xfrm>
          <a:noFill/>
        </p:spPr>
        <p:txBody>
          <a:bodyPr wrap="square" numCol="1" anchor="t" anchorCtr="0" compatLnSpc="1">
            <a:prstTxWarp prst="textNoShape">
              <a:avLst/>
            </a:prstTxWarp>
          </a:bodyPr>
          <a:lstStyle/>
          <a:p>
            <a:pPr eaLnBrk="1" hangingPunct="1">
              <a:spcBef>
                <a:spcPct val="0"/>
              </a:spcBef>
            </a:pPr>
            <a:r>
              <a:rPr lang="en-US" altLang="zh-CN" smtClean="0"/>
              <a:t>This relation can be shown in the following figure.</a:t>
            </a:r>
            <a:endParaRPr lang="zh-CN" altLang="en-US" smtClean="0"/>
          </a:p>
          <a:p>
            <a:pPr eaLnBrk="1" hangingPunct="1">
              <a:spcBef>
                <a:spcPct val="0"/>
              </a:spcBef>
            </a:pPr>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F5E8341-646F-48B4-849F-4A9B1B44D673}" type="slidenum">
              <a:rPr lang="zh-CN" altLang="en-US" smtClean="0"/>
              <a:pPr fontAlgn="base">
                <a:spcBef>
                  <a:spcPct val="0"/>
                </a:spcBef>
                <a:spcAft>
                  <a:spcPct val="0"/>
                </a:spcAft>
                <a:defRPr/>
              </a:pPr>
              <a:t>13</a:t>
            </a:fld>
            <a:endParaRPr lang="en-US" altLang="zh-CN" smtClean="0"/>
          </a:p>
        </p:txBody>
      </p:sp>
      <p:sp>
        <p:nvSpPr>
          <p:cNvPr id="108547" name="Rectangle 2"/>
          <p:cNvSpPr>
            <a:spLocks noGrp="1" noRot="1" noChangeAspect="1" noChangeArrowheads="1" noTextEdit="1"/>
          </p:cNvSpPr>
          <p:nvPr>
            <p:ph type="sldImg"/>
          </p:nvPr>
        </p:nvSpPr>
        <p:spPr bwMode="auto">
          <a:xfrm>
            <a:off x="1144588" y="685800"/>
            <a:ext cx="4568825" cy="3427413"/>
          </a:xfrm>
          <a:noFill/>
          <a:ln>
            <a:solidFill>
              <a:srgbClr val="000000"/>
            </a:solidFill>
            <a:miter lim="800000"/>
            <a:headEnd/>
            <a:tailEnd/>
          </a:ln>
        </p:spPr>
      </p:sp>
      <p:sp>
        <p:nvSpPr>
          <p:cNvPr id="108548" name="Rectangle 3"/>
          <p:cNvSpPr>
            <a:spLocks noGrp="1" noChangeArrowheads="1"/>
          </p:cNvSpPr>
          <p:nvPr>
            <p:ph type="body" idx="1"/>
          </p:nvPr>
        </p:nvSpPr>
        <p:spPr bwMode="auto">
          <a:xfrm>
            <a:off x="913991" y="4341522"/>
            <a:ext cx="5030018" cy="4116005"/>
          </a:xfrm>
          <a:noFill/>
        </p:spPr>
        <p:txBody>
          <a:bodyPr wrap="square" numCol="1" anchor="t" anchorCtr="0" compatLnSpc="1">
            <a:prstTxWarp prst="textNoShape">
              <a:avLst/>
            </a:prstTxWarp>
          </a:bodyPr>
          <a:lstStyle/>
          <a:p>
            <a:pPr eaLnBrk="1" hangingPunct="1">
              <a:spcBef>
                <a:spcPct val="0"/>
              </a:spcBef>
            </a:pPr>
            <a:r>
              <a:rPr lang="en-US" altLang="zh-CN" smtClean="0"/>
              <a:t>This slide show our maximum likehood estimation method.</a:t>
            </a:r>
          </a:p>
          <a:p>
            <a:pPr eaLnBrk="1" hangingPunct="1">
              <a:spcBef>
                <a:spcPct val="0"/>
              </a:spcBef>
            </a:pPr>
            <a:endParaRPr lang="en-US" altLang="zh-CN" smtClean="0"/>
          </a:p>
          <a:p>
            <a:pPr eaLnBrk="1" hangingPunct="1">
              <a:spcBef>
                <a:spcPct val="0"/>
              </a:spcBef>
            </a:pPr>
            <a:r>
              <a:rPr lang="en-US" altLang="zh-CN" smtClean="0"/>
              <a:t>For simplicity, we bin the correlation coefficient. suppose we use K bins, </a:t>
            </a:r>
          </a:p>
          <a:p>
            <a:pPr eaLnBrk="1" hangingPunct="1">
              <a:spcBef>
                <a:spcPct val="0"/>
              </a:spcBef>
            </a:pPr>
            <a:r>
              <a:rPr lang="en-US" altLang="zh-CN" smtClean="0"/>
              <a:t>let nk be the number of observed interaction pairs in the kth bin, pk and </a:t>
            </a:r>
          </a:p>
          <a:p>
            <a:pPr eaLnBrk="1" hangingPunct="1">
              <a:spcBef>
                <a:spcPct val="0"/>
              </a:spcBef>
            </a:pPr>
            <a:r>
              <a:rPr lang="en-US" altLang="zh-CN" smtClean="0"/>
              <a:t>qk are the fractions of real interactions and random pairs in the kth bin, </a:t>
            </a:r>
          </a:p>
          <a:p>
            <a:pPr eaLnBrk="1" hangingPunct="1">
              <a:spcBef>
                <a:spcPct val="0"/>
              </a:spcBef>
            </a:pPr>
            <a:r>
              <a:rPr lang="en-US" altLang="zh-CN" smtClean="0"/>
              <a:t>respectively. The likelihood function is given as following, we estimate</a:t>
            </a:r>
          </a:p>
          <a:p>
            <a:pPr eaLnBrk="1" hangingPunct="1">
              <a:spcBef>
                <a:spcPct val="0"/>
              </a:spcBef>
            </a:pPr>
            <a:r>
              <a:rPr lang="en-US" altLang="zh-CN" smtClean="0"/>
              <a:t>alpha to maximize this likelihood function. And the precision of the estimation</a:t>
            </a:r>
          </a:p>
          <a:p>
            <a:pPr eaLnBrk="1" hangingPunct="1">
              <a:spcBef>
                <a:spcPct val="0"/>
              </a:spcBef>
            </a:pPr>
            <a:r>
              <a:rPr lang="en-US" altLang="zh-CN" smtClean="0"/>
              <a:t>is given as following formula.</a:t>
            </a:r>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2013/9/24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2013/9/24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2013/9/24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5145088" y="2017713"/>
            <a:ext cx="3810000" cy="4114800"/>
          </a:xfrm>
        </p:spPr>
        <p:txBody>
          <a:bodyPr rtlCol="0">
            <a:normAutofit/>
          </a:bodyPr>
          <a:lstStyle/>
          <a:p>
            <a:pPr lvl="0"/>
            <a:endParaRPr lang="zh-CN" altLang="en-US" noProof="0" smtClean="0"/>
          </a:p>
        </p:txBody>
      </p:sp>
      <p:sp>
        <p:nvSpPr>
          <p:cNvPr id="5" name="日期占位符 4"/>
          <p:cNvSpPr>
            <a:spLocks noGrp="1"/>
          </p:cNvSpPr>
          <p:nvPr>
            <p:ph type="dt" sz="half" idx="10"/>
          </p:nvPr>
        </p:nvSpPr>
        <p:spPr>
          <a:xfrm>
            <a:off x="1162050" y="6243638"/>
            <a:ext cx="1905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657600" y="6243638"/>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7042150" y="6243638"/>
            <a:ext cx="1905000" cy="457200"/>
          </a:xfrm>
        </p:spPr>
        <p:txBody>
          <a:bodyPr/>
          <a:lstStyle>
            <a:lvl1pPr>
              <a:defRPr/>
            </a:lvl1pPr>
          </a:lstStyle>
          <a:p>
            <a:pPr>
              <a:defRPr/>
            </a:pPr>
            <a:fld id="{EDDA7A08-6AB1-4CB1-B58A-857B5949B326}"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1182688" y="4151313"/>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162050" y="6243638"/>
            <a:ext cx="1905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657600" y="6243638"/>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7042150" y="6243638"/>
            <a:ext cx="1905000" cy="457200"/>
          </a:xfrm>
        </p:spPr>
        <p:txBody>
          <a:bodyPr/>
          <a:lstStyle>
            <a:lvl1pPr>
              <a:defRPr/>
            </a:lvl1pPr>
          </a:lstStyle>
          <a:p>
            <a:pPr>
              <a:defRPr/>
            </a:pPr>
            <a:fld id="{E9B81036-54A9-4408-AF33-2C1D5D3FD5D8}"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1182688" y="4151313"/>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162050" y="6243638"/>
            <a:ext cx="1905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657600" y="6243638"/>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7042150" y="6243638"/>
            <a:ext cx="1905000" cy="457200"/>
          </a:xfrm>
        </p:spPr>
        <p:txBody>
          <a:bodyPr/>
          <a:lstStyle>
            <a:lvl1pPr>
              <a:defRPr/>
            </a:lvl1pPr>
          </a:lstStyle>
          <a:p>
            <a:pPr>
              <a:defRPr/>
            </a:pPr>
            <a:fld id="{509F112A-9612-45D6-ACFA-0F280A7110FF}"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182688" y="2017713"/>
            <a:ext cx="7772400" cy="4114800"/>
          </a:xfrm>
        </p:spPr>
        <p:txBody>
          <a:bodyPr rtlCol="0">
            <a:normAutofit/>
          </a:bodyPr>
          <a:lstStyle/>
          <a:p>
            <a:pPr lvl="0"/>
            <a:endParaRPr lang="zh-CN" altLang="en-US" noProof="0" smtClean="0"/>
          </a:p>
        </p:txBody>
      </p:sp>
      <p:sp>
        <p:nvSpPr>
          <p:cNvPr id="4" name="日期占位符 3"/>
          <p:cNvSpPr>
            <a:spLocks noGrp="1"/>
          </p:cNvSpPr>
          <p:nvPr>
            <p:ph type="dt" sz="half" idx="10"/>
          </p:nvPr>
        </p:nvSpPr>
        <p:spPr>
          <a:xfrm>
            <a:off x="1162050" y="6243638"/>
            <a:ext cx="1905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657600" y="6243638"/>
            <a:ext cx="28956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7042150" y="6243638"/>
            <a:ext cx="1905000" cy="457200"/>
          </a:xfrm>
        </p:spPr>
        <p:txBody>
          <a:bodyPr/>
          <a:lstStyle>
            <a:lvl1pPr>
              <a:defRPr/>
            </a:lvl1pPr>
          </a:lstStyle>
          <a:p>
            <a:pPr>
              <a:defRPr/>
            </a:pPr>
            <a:fld id="{B3BFFD2D-80F8-4635-B1D0-79DD52AEAF51}"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162050" y="6243638"/>
            <a:ext cx="1905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657600" y="6243638"/>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7042150" y="6243638"/>
            <a:ext cx="1905000" cy="457200"/>
          </a:xfrm>
        </p:spPr>
        <p:txBody>
          <a:bodyPr/>
          <a:lstStyle>
            <a:lvl1pPr>
              <a:defRPr/>
            </a:lvl1pPr>
          </a:lstStyle>
          <a:p>
            <a:pPr>
              <a:defRPr/>
            </a:pPr>
            <a:fld id="{DE46FB2C-722C-40CE-B4A8-BDC89A49041C}"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2013/9/24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2013/9/24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2013/9/24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2013/9/24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2013/9/24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2013/9/24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2013/9/24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2013/9/24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2013/9/24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8.xml"/><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6.gif"/><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2.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11" Type="http://schemas.openxmlformats.org/officeDocument/2006/relationships/oleObject" Target="../embeddings/oleObject13.bin"/><Relationship Id="rId5" Type="http://schemas.openxmlformats.org/officeDocument/2006/relationships/image" Target="../media/image32.png"/><Relationship Id="rId10" Type="http://schemas.openxmlformats.org/officeDocument/2006/relationships/oleObject" Target="../embeddings/oleObject12.bin"/><Relationship Id="rId4" Type="http://schemas.openxmlformats.org/officeDocument/2006/relationships/image" Target="../media/image25.png"/><Relationship Id="rId9"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1.v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oleObject" Target="../embeddings/oleObject20.bin"/><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vmlDrawing" Target="../drawings/vmlDrawing13.vml"/><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oleObject" Target="../embeddings/oleObject23.bin"/></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oleObject" Target="../embeddings/oleObject24.bin"/></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oleObject" Target="../embeddings/oleObject27.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oleObject" Target="../embeddings/oleObject28.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oleObject" Target="../embeddings/oleObject29.bin"/></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smtClean="0"/>
              <a:t>第</a:t>
            </a:r>
            <a:r>
              <a:rPr lang="en-US" altLang="zh-CN" dirty="0" smtClean="0"/>
              <a:t>8-1</a:t>
            </a:r>
            <a:r>
              <a:rPr lang="zh-CN" altLang="en-US" dirty="0" smtClean="0"/>
              <a:t>章</a:t>
            </a:r>
            <a:r>
              <a:rPr lang="en-US" altLang="zh-CN" dirty="0" smtClean="0"/>
              <a:t>:</a:t>
            </a:r>
            <a:r>
              <a:rPr lang="zh-CN" altLang="en-US" dirty="0" smtClean="0"/>
              <a:t>蛋白质</a:t>
            </a:r>
            <a:r>
              <a:rPr lang="zh-CN" altLang="en-US" dirty="0" smtClean="0"/>
              <a:t>相互作用</a:t>
            </a:r>
            <a:r>
              <a:rPr lang="en-US" altLang="zh-CN" dirty="0" smtClean="0"/>
              <a:t/>
            </a:r>
            <a:br>
              <a:rPr lang="en-US" altLang="zh-CN" dirty="0" smtClean="0"/>
            </a:br>
            <a:r>
              <a:rPr lang="zh-CN" altLang="en-US" dirty="0" smtClean="0"/>
              <a:t>的实验</a:t>
            </a:r>
            <a:r>
              <a:rPr lang="zh-CN" altLang="en-US" dirty="0" smtClean="0"/>
              <a:t>方法和</a:t>
            </a:r>
            <a:r>
              <a:rPr lang="zh-CN" altLang="en-US" dirty="0" smtClean="0"/>
              <a:t>预测</a:t>
            </a:r>
            <a:endParaRPr lang="zh-CN" altLang="en-US" dirty="0"/>
          </a:p>
        </p:txBody>
      </p:sp>
      <p:sp>
        <p:nvSpPr>
          <p:cNvPr id="5" name="内容占位符 4"/>
          <p:cNvSpPr>
            <a:spLocks noGrp="1"/>
          </p:cNvSpPr>
          <p:nvPr>
            <p:ph idx="1"/>
          </p:nvPr>
        </p:nvSpPr>
        <p:spPr/>
        <p:txBody>
          <a:bodyPr/>
          <a:lstStyle/>
          <a:p>
            <a:r>
              <a:rPr lang="en-US" altLang="zh-CN" smtClean="0"/>
              <a:t>Experimental </a:t>
            </a:r>
            <a:r>
              <a:rPr lang="en-US" altLang="zh-CN" dirty="0" smtClean="0"/>
              <a:t>methods</a:t>
            </a:r>
          </a:p>
          <a:p>
            <a:r>
              <a:rPr lang="en-US" altLang="zh-CN" dirty="0" smtClean="0"/>
              <a:t>Prediction of protein-protein interactions</a:t>
            </a:r>
          </a:p>
          <a:p>
            <a:endParaRPr lang="en-US" altLang="zh-CN"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en-US" altLang="zh-CN" dirty="0" smtClean="0"/>
              <a:t>Estimate the reliability of the experimental data</a:t>
            </a:r>
            <a:endParaRPr lang="zh-CN" altLang="en-US" dirty="0"/>
          </a:p>
        </p:txBody>
      </p:sp>
      <p:sp>
        <p:nvSpPr>
          <p:cNvPr id="6" name="内容占位符 5"/>
          <p:cNvSpPr>
            <a:spLocks noGrp="1"/>
          </p:cNvSpPr>
          <p:nvPr>
            <p:ph idx="1"/>
          </p:nvPr>
        </p:nvSpPr>
        <p:spPr/>
        <p:txBody>
          <a:bodyPr/>
          <a:lstStyle/>
          <a:p>
            <a:pPr>
              <a:lnSpc>
                <a:spcPct val="90000"/>
              </a:lnSpc>
            </a:pPr>
            <a:r>
              <a:rPr lang="en-US" altLang="zh-CN" dirty="0" smtClean="0"/>
              <a:t>Reference:</a:t>
            </a:r>
          </a:p>
          <a:p>
            <a:pPr>
              <a:lnSpc>
                <a:spcPct val="90000"/>
              </a:lnSpc>
            </a:pPr>
            <a:endParaRPr lang="en-US" altLang="zh-CN" dirty="0" smtClean="0"/>
          </a:p>
          <a:p>
            <a:pPr>
              <a:lnSpc>
                <a:spcPct val="90000"/>
              </a:lnSpc>
            </a:pPr>
            <a:endParaRPr lang="en-US" altLang="zh-CN" dirty="0" smtClean="0"/>
          </a:p>
          <a:p>
            <a:pPr algn="just">
              <a:lnSpc>
                <a:spcPct val="90000"/>
              </a:lnSpc>
            </a:pPr>
            <a:r>
              <a:rPr lang="en-US" altLang="zh-CN" sz="2400" dirty="0" err="1" smtClean="0"/>
              <a:t>Minghua</a:t>
            </a:r>
            <a:r>
              <a:rPr lang="en-US" altLang="zh-CN" sz="2400" dirty="0" smtClean="0"/>
              <a:t> Deng, </a:t>
            </a:r>
            <a:r>
              <a:rPr lang="en-US" altLang="zh-CN" sz="2400" dirty="0" err="1" smtClean="0"/>
              <a:t>Fengzhu</a:t>
            </a:r>
            <a:r>
              <a:rPr lang="en-US" altLang="zh-CN" sz="2400" dirty="0" smtClean="0"/>
              <a:t> Sun and Ting Chen. Assessment of the reliability of protein-protein interactions and protein function prediction. Pacific Symposium on </a:t>
            </a:r>
            <a:r>
              <a:rPr lang="en-US" altLang="zh-CN" sz="2400" dirty="0" err="1" smtClean="0"/>
              <a:t>Biocomputing</a:t>
            </a:r>
            <a:r>
              <a:rPr lang="en-US" altLang="zh-CN" sz="2400" dirty="0" smtClean="0"/>
              <a:t> 2003: 140-151.</a:t>
            </a:r>
          </a:p>
          <a:p>
            <a:pPr>
              <a:lnSpc>
                <a:spcPct val="90000"/>
              </a:lnSpc>
            </a:pP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Eisen79_80SGDMIPS"/>
          <p:cNvPicPr>
            <a:picLocks noChangeAspect="1" noChangeArrowheads="1"/>
          </p:cNvPicPr>
          <p:nvPr/>
        </p:nvPicPr>
        <p:blipFill>
          <a:blip r:embed="rId3" cstate="print"/>
          <a:srcRect/>
          <a:stretch>
            <a:fillRect/>
          </a:stretch>
        </p:blipFill>
        <p:spPr bwMode="auto">
          <a:xfrm>
            <a:off x="323850" y="333375"/>
            <a:ext cx="8534400" cy="6249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descr="RandComplexDist"/>
          <p:cNvPicPr>
            <a:picLocks noChangeAspect="1" noChangeArrowheads="1"/>
          </p:cNvPicPr>
          <p:nvPr/>
        </p:nvPicPr>
        <p:blipFill>
          <a:blip r:embed="rId4" cstate="print"/>
          <a:srcRect/>
          <a:stretch>
            <a:fillRect/>
          </a:stretch>
        </p:blipFill>
        <p:spPr bwMode="auto">
          <a:xfrm>
            <a:off x="0" y="0"/>
            <a:ext cx="4191000" cy="2794000"/>
          </a:xfrm>
          <a:prstGeom prst="rect">
            <a:avLst/>
          </a:prstGeom>
          <a:noFill/>
          <a:ln w="9525">
            <a:noFill/>
            <a:miter lim="800000"/>
            <a:headEnd/>
            <a:tailEnd/>
          </a:ln>
        </p:spPr>
      </p:pic>
      <p:pic>
        <p:nvPicPr>
          <p:cNvPr id="18437" name="Picture 3" descr="MIPSComplexDist"/>
          <p:cNvPicPr>
            <a:picLocks noChangeAspect="1" noChangeArrowheads="1"/>
          </p:cNvPicPr>
          <p:nvPr/>
        </p:nvPicPr>
        <p:blipFill>
          <a:blip r:embed="rId5" cstate="print"/>
          <a:srcRect/>
          <a:stretch>
            <a:fillRect/>
          </a:stretch>
        </p:blipFill>
        <p:spPr bwMode="auto">
          <a:xfrm>
            <a:off x="4953000" y="0"/>
            <a:ext cx="4191000" cy="2794000"/>
          </a:xfrm>
          <a:prstGeom prst="rect">
            <a:avLst/>
          </a:prstGeom>
          <a:noFill/>
          <a:ln w="9525">
            <a:noFill/>
            <a:miter lim="800000"/>
            <a:headEnd/>
            <a:tailEnd/>
          </a:ln>
        </p:spPr>
      </p:pic>
      <p:pic>
        <p:nvPicPr>
          <p:cNvPr id="18438" name="Picture 4" descr="TAPComplexDist"/>
          <p:cNvPicPr>
            <a:picLocks noChangeAspect="1" noChangeArrowheads="1"/>
          </p:cNvPicPr>
          <p:nvPr/>
        </p:nvPicPr>
        <p:blipFill>
          <a:blip r:embed="rId6" cstate="print"/>
          <a:srcRect/>
          <a:stretch>
            <a:fillRect/>
          </a:stretch>
        </p:blipFill>
        <p:spPr bwMode="auto">
          <a:xfrm>
            <a:off x="3124200" y="3810000"/>
            <a:ext cx="3810000" cy="2540000"/>
          </a:xfrm>
          <a:prstGeom prst="rect">
            <a:avLst/>
          </a:prstGeom>
          <a:noFill/>
          <a:ln w="9525">
            <a:noFill/>
            <a:miter lim="800000"/>
            <a:headEnd/>
            <a:tailEnd/>
          </a:ln>
        </p:spPr>
      </p:pic>
      <p:sp>
        <p:nvSpPr>
          <p:cNvPr id="18439" name="Line 5"/>
          <p:cNvSpPr>
            <a:spLocks noChangeShapeType="1"/>
          </p:cNvSpPr>
          <p:nvPr/>
        </p:nvSpPr>
        <p:spPr bwMode="auto">
          <a:xfrm flipH="1">
            <a:off x="5105400" y="2667000"/>
            <a:ext cx="1905000" cy="1143000"/>
          </a:xfrm>
          <a:prstGeom prst="line">
            <a:avLst/>
          </a:prstGeom>
          <a:noFill/>
          <a:ln w="9525">
            <a:solidFill>
              <a:schemeClr val="tx1"/>
            </a:solidFill>
            <a:round/>
            <a:headEnd/>
            <a:tailEnd type="triangle" w="med" len="med"/>
          </a:ln>
        </p:spPr>
        <p:txBody>
          <a:bodyPr/>
          <a:lstStyle/>
          <a:p>
            <a:endParaRPr lang="zh-CN" altLang="en-US"/>
          </a:p>
        </p:txBody>
      </p:sp>
      <p:sp>
        <p:nvSpPr>
          <p:cNvPr id="18440" name="Line 6"/>
          <p:cNvSpPr>
            <a:spLocks noChangeShapeType="1"/>
          </p:cNvSpPr>
          <p:nvPr/>
        </p:nvSpPr>
        <p:spPr bwMode="auto">
          <a:xfrm>
            <a:off x="2971800" y="2743200"/>
            <a:ext cx="2133600" cy="1066800"/>
          </a:xfrm>
          <a:prstGeom prst="line">
            <a:avLst/>
          </a:prstGeom>
          <a:noFill/>
          <a:ln w="9525">
            <a:solidFill>
              <a:schemeClr val="tx1"/>
            </a:solidFill>
            <a:round/>
            <a:headEnd/>
            <a:tailEnd type="triangle" w="med" len="med"/>
          </a:ln>
        </p:spPr>
        <p:txBody>
          <a:bodyPr/>
          <a:lstStyle/>
          <a:p>
            <a:endParaRPr lang="zh-CN" altLang="en-US"/>
          </a:p>
        </p:txBody>
      </p:sp>
      <p:sp>
        <p:nvSpPr>
          <p:cNvPr id="18441" name="Text Box 9"/>
          <p:cNvSpPr txBox="1">
            <a:spLocks noChangeArrowheads="1"/>
          </p:cNvSpPr>
          <p:nvPr/>
        </p:nvSpPr>
        <p:spPr bwMode="auto">
          <a:xfrm>
            <a:off x="428625" y="2857500"/>
            <a:ext cx="2133600" cy="457200"/>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rPr>
              <a:t>Non-interaction</a:t>
            </a:r>
          </a:p>
        </p:txBody>
      </p:sp>
      <p:sp>
        <p:nvSpPr>
          <p:cNvPr id="18442" name="Text Box 10"/>
          <p:cNvSpPr txBox="1">
            <a:spLocks noChangeArrowheads="1"/>
          </p:cNvSpPr>
          <p:nvPr/>
        </p:nvSpPr>
        <p:spPr bwMode="auto">
          <a:xfrm>
            <a:off x="6705600" y="3048000"/>
            <a:ext cx="2133600" cy="457200"/>
          </a:xfrm>
          <a:prstGeom prst="rect">
            <a:avLst/>
          </a:prstGeom>
          <a:noFill/>
          <a:ln w="9525">
            <a:noFill/>
            <a:miter lim="800000"/>
            <a:headEnd/>
            <a:tailEnd/>
          </a:ln>
        </p:spPr>
        <p:txBody>
          <a:bodyPr>
            <a:spAutoFit/>
          </a:bodyPr>
          <a:lstStyle/>
          <a:p>
            <a:pPr>
              <a:spcBef>
                <a:spcPct val="50000"/>
              </a:spcBef>
            </a:pPr>
            <a:endParaRPr lang="zh-CN" altLang="en-US" sz="2400">
              <a:latin typeface="Times New Roman" pitchFamily="18" charset="0"/>
            </a:endParaRPr>
          </a:p>
        </p:txBody>
      </p:sp>
      <p:sp>
        <p:nvSpPr>
          <p:cNvPr id="18443" name="Text Box 11"/>
          <p:cNvSpPr txBox="1">
            <a:spLocks noChangeArrowheads="1"/>
          </p:cNvSpPr>
          <p:nvPr/>
        </p:nvSpPr>
        <p:spPr bwMode="auto">
          <a:xfrm>
            <a:off x="6858000" y="2819400"/>
            <a:ext cx="2286000" cy="457200"/>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rPr>
              <a:t>Real interaction</a:t>
            </a:r>
          </a:p>
        </p:txBody>
      </p:sp>
      <p:sp>
        <p:nvSpPr>
          <p:cNvPr id="18444" name="Text Box 12"/>
          <p:cNvSpPr txBox="1">
            <a:spLocks noChangeArrowheads="1"/>
          </p:cNvSpPr>
          <p:nvPr/>
        </p:nvSpPr>
        <p:spPr bwMode="auto">
          <a:xfrm>
            <a:off x="2286000" y="6248400"/>
            <a:ext cx="6172200" cy="457200"/>
          </a:xfrm>
          <a:prstGeom prst="rect">
            <a:avLst/>
          </a:prstGeom>
          <a:noFill/>
          <a:ln w="9525">
            <a:noFill/>
            <a:miter lim="800000"/>
            <a:headEnd/>
            <a:tailEnd/>
          </a:ln>
        </p:spPr>
        <p:txBody>
          <a:bodyPr>
            <a:spAutoFit/>
          </a:bodyPr>
          <a:lstStyle/>
          <a:p>
            <a:pPr>
              <a:spcBef>
                <a:spcPct val="50000"/>
              </a:spcBef>
            </a:pPr>
            <a:endParaRPr lang="zh-CN" altLang="en-US" sz="2400">
              <a:latin typeface="Times New Roman" pitchFamily="18" charset="0"/>
            </a:endParaRPr>
          </a:p>
        </p:txBody>
      </p:sp>
      <p:sp>
        <p:nvSpPr>
          <p:cNvPr id="18445" name="Text Box 13"/>
          <p:cNvSpPr txBox="1">
            <a:spLocks noChangeArrowheads="1"/>
          </p:cNvSpPr>
          <p:nvPr/>
        </p:nvSpPr>
        <p:spPr bwMode="auto">
          <a:xfrm>
            <a:off x="3429000" y="6400800"/>
            <a:ext cx="3429000" cy="457200"/>
          </a:xfrm>
          <a:prstGeom prst="rect">
            <a:avLst/>
          </a:prstGeom>
          <a:noFill/>
          <a:ln w="9525">
            <a:noFill/>
            <a:miter lim="800000"/>
            <a:headEnd/>
            <a:tailEnd/>
          </a:ln>
        </p:spPr>
        <p:txBody>
          <a:bodyPr>
            <a:spAutoFit/>
          </a:bodyPr>
          <a:lstStyle/>
          <a:p>
            <a:pPr algn="ctr">
              <a:spcBef>
                <a:spcPct val="50000"/>
              </a:spcBef>
            </a:pPr>
            <a:r>
              <a:rPr lang="en-US" altLang="zh-CN" sz="2400">
                <a:latin typeface="Times New Roman" pitchFamily="18" charset="0"/>
              </a:rPr>
              <a:t>Observed interaction data</a:t>
            </a:r>
          </a:p>
        </p:txBody>
      </p:sp>
      <p:graphicFrame>
        <p:nvGraphicFramePr>
          <p:cNvPr id="18434" name="Object 4"/>
          <p:cNvGraphicFramePr>
            <a:graphicFrameLocks noChangeAspect="1"/>
          </p:cNvGraphicFramePr>
          <p:nvPr/>
        </p:nvGraphicFramePr>
        <p:xfrm>
          <a:off x="2928938" y="3143250"/>
          <a:ext cx="688975" cy="300038"/>
        </p:xfrm>
        <a:graphic>
          <a:graphicData uri="http://schemas.openxmlformats.org/presentationml/2006/ole">
            <p:oleObj spid="_x0000_s33798" name="Formula" r:id="rId7" imgW="348464" imgH="150068" progId="Equation.Ribbit">
              <p:embed/>
            </p:oleObj>
          </a:graphicData>
        </a:graphic>
      </p:graphicFrame>
      <p:graphicFrame>
        <p:nvGraphicFramePr>
          <p:cNvPr id="18435" name="Object 5"/>
          <p:cNvGraphicFramePr>
            <a:graphicFrameLocks noChangeAspect="1"/>
          </p:cNvGraphicFramePr>
          <p:nvPr/>
        </p:nvGraphicFramePr>
        <p:xfrm>
          <a:off x="6215063" y="3214688"/>
          <a:ext cx="188912" cy="236537"/>
        </p:xfrm>
        <a:graphic>
          <a:graphicData uri="http://schemas.openxmlformats.org/presentationml/2006/ole">
            <p:oleObj spid="_x0000_s33799" name="Formula" r:id="rId8" imgW="95515" imgH="118439" progId="Equation.Ribbit">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zh-CN" sz="4000" smtClean="0"/>
              <a:t>MLE of the reliability </a:t>
            </a:r>
          </a:p>
        </p:txBody>
      </p:sp>
      <p:sp>
        <p:nvSpPr>
          <p:cNvPr id="146435" name="Rectangle 3"/>
          <p:cNvSpPr>
            <a:spLocks noGrp="1" noChangeArrowheads="1"/>
          </p:cNvSpPr>
          <p:nvPr>
            <p:ph idx="1"/>
          </p:nvPr>
        </p:nvSpPr>
        <p:spPr/>
        <p:txBody>
          <a:bodyPr rtlCol="0">
            <a:normAutofit/>
          </a:bodyPr>
          <a:lstStyle/>
          <a:p>
            <a:pPr eaLnBrk="1" fontAlgn="auto" hangingPunct="1">
              <a:spcAft>
                <a:spcPts val="0"/>
              </a:spcAft>
              <a:defRPr/>
            </a:pPr>
            <a:r>
              <a:rPr lang="en-US" altLang="zh-CN" dirty="0" smtClean="0"/>
              <a:t>Likelihood function</a:t>
            </a:r>
          </a:p>
          <a:p>
            <a:pPr eaLnBrk="1" fontAlgn="auto" hangingPunct="1">
              <a:spcAft>
                <a:spcPts val="0"/>
              </a:spcAft>
              <a:defRPr/>
            </a:pPr>
            <a:endParaRPr lang="en-US" altLang="zh-CN" dirty="0" smtClean="0"/>
          </a:p>
          <a:p>
            <a:pPr eaLnBrk="1" fontAlgn="auto" hangingPunct="1">
              <a:spcAft>
                <a:spcPts val="0"/>
              </a:spcAft>
              <a:defRPr/>
            </a:pPr>
            <a:endParaRPr lang="en-US" altLang="zh-CN" dirty="0" smtClean="0"/>
          </a:p>
          <a:p>
            <a:pPr eaLnBrk="1" fontAlgn="auto" hangingPunct="1">
              <a:spcAft>
                <a:spcPts val="0"/>
              </a:spcAft>
              <a:defRPr/>
            </a:pPr>
            <a:endParaRPr lang="en-US" altLang="zh-CN" dirty="0" smtClean="0"/>
          </a:p>
          <a:p>
            <a:pPr marL="514350" indent="-514350" eaLnBrk="1" fontAlgn="auto" hangingPunct="1">
              <a:spcAft>
                <a:spcPts val="0"/>
              </a:spcAft>
              <a:defRPr/>
            </a:pPr>
            <a:r>
              <a:rPr lang="en-US" altLang="zh-CN" dirty="0" smtClean="0"/>
              <a:t>Precision of the estimation</a:t>
            </a:r>
          </a:p>
          <a:p>
            <a:pPr eaLnBrk="1" fontAlgn="auto" hangingPunct="1">
              <a:spcAft>
                <a:spcPts val="0"/>
              </a:spcAft>
              <a:buFont typeface="Wingdings" pitchFamily="2" charset="2"/>
              <a:buNone/>
              <a:defRPr/>
            </a:pPr>
            <a:endParaRPr lang="en-US" altLang="zh-CN" sz="2800" dirty="0" smtClean="0"/>
          </a:p>
          <a:p>
            <a:pPr eaLnBrk="1" fontAlgn="auto" hangingPunct="1">
              <a:spcAft>
                <a:spcPts val="0"/>
              </a:spcAft>
              <a:buFont typeface="Wingdings" pitchFamily="2" charset="2"/>
              <a:buNone/>
              <a:defRPr/>
            </a:pPr>
            <a:endParaRPr lang="en-US" altLang="zh-CN" sz="2800" dirty="0" smtClean="0"/>
          </a:p>
        </p:txBody>
      </p:sp>
      <p:graphicFrame>
        <p:nvGraphicFramePr>
          <p:cNvPr id="19458" name="Object 2"/>
          <p:cNvGraphicFramePr>
            <a:graphicFrameLocks noChangeAspect="1"/>
          </p:cNvGraphicFramePr>
          <p:nvPr/>
        </p:nvGraphicFramePr>
        <p:xfrm>
          <a:off x="4514850" y="3327400"/>
          <a:ext cx="114300" cy="203200"/>
        </p:xfrm>
        <a:graphic>
          <a:graphicData uri="http://schemas.openxmlformats.org/presentationml/2006/ole">
            <p:oleObj spid="_x0000_s34820" name="Equation" r:id="rId4" imgW="114201" imgH="203024" progId="Equation.3">
              <p:embed/>
            </p:oleObj>
          </a:graphicData>
        </a:graphic>
      </p:graphicFrame>
      <p:pic>
        <p:nvPicPr>
          <p:cNvPr id="19461" name="Picture 5"/>
          <p:cNvPicPr>
            <a:picLocks noChangeAspect="1" noChangeArrowheads="1"/>
          </p:cNvPicPr>
          <p:nvPr/>
        </p:nvPicPr>
        <p:blipFill>
          <a:blip r:embed="rId5" cstate="print"/>
          <a:srcRect/>
          <a:stretch>
            <a:fillRect/>
          </a:stretch>
        </p:blipFill>
        <p:spPr bwMode="auto">
          <a:xfrm>
            <a:off x="1643063" y="2286000"/>
            <a:ext cx="5867400" cy="1550988"/>
          </a:xfrm>
          <a:prstGeom prst="rect">
            <a:avLst/>
          </a:prstGeom>
          <a:noFill/>
          <a:ln w="9525">
            <a:noFill/>
            <a:miter lim="800000"/>
            <a:headEnd/>
            <a:tailEnd/>
          </a:ln>
        </p:spPr>
      </p:pic>
      <p:pic>
        <p:nvPicPr>
          <p:cNvPr id="19462" name="Picture 6"/>
          <p:cNvPicPr>
            <a:picLocks noChangeAspect="1" noChangeArrowheads="1"/>
          </p:cNvPicPr>
          <p:nvPr/>
        </p:nvPicPr>
        <p:blipFill>
          <a:blip r:embed="rId6" cstate="print"/>
          <a:srcRect/>
          <a:stretch>
            <a:fillRect/>
          </a:stretch>
        </p:blipFill>
        <p:spPr bwMode="auto">
          <a:xfrm>
            <a:off x="2000250" y="4643438"/>
            <a:ext cx="4495800" cy="1377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214313" y="214313"/>
            <a:ext cx="8458200" cy="1185862"/>
          </a:xfrm>
        </p:spPr>
        <p:txBody>
          <a:bodyPr>
            <a:normAutofit fontScale="90000"/>
          </a:bodyPr>
          <a:lstStyle/>
          <a:p>
            <a:pPr eaLnBrk="1" hangingPunct="1"/>
            <a:r>
              <a:rPr lang="en-US" altLang="zh-CN" sz="3600" smtClean="0"/>
              <a:t>Budding</a:t>
            </a:r>
            <a:r>
              <a:rPr lang="zh-CN" altLang="en-US" sz="3600" smtClean="0"/>
              <a:t> </a:t>
            </a:r>
            <a:r>
              <a:rPr lang="en-US" altLang="zh-CN" sz="3600" smtClean="0"/>
              <a:t>Yeast </a:t>
            </a:r>
            <a:br>
              <a:rPr lang="en-US" altLang="zh-CN" sz="3600" smtClean="0"/>
            </a:br>
            <a:r>
              <a:rPr lang="en-US" altLang="zh-CN" sz="3600" i="1" smtClean="0"/>
              <a:t>Saccharomyces Cerevisiae</a:t>
            </a:r>
            <a:endParaRPr lang="zh-CN" altLang="en-US" sz="3600" i="1" smtClean="0"/>
          </a:p>
        </p:txBody>
      </p:sp>
      <p:sp>
        <p:nvSpPr>
          <p:cNvPr id="15363" name="内容占位符 2"/>
          <p:cNvSpPr>
            <a:spLocks noGrp="1"/>
          </p:cNvSpPr>
          <p:nvPr>
            <p:ph idx="1"/>
          </p:nvPr>
        </p:nvSpPr>
        <p:spPr>
          <a:xfrm>
            <a:off x="533400" y="4214813"/>
            <a:ext cx="8143875" cy="2400300"/>
          </a:xfrm>
        </p:spPr>
        <p:style>
          <a:lnRef idx="1">
            <a:schemeClr val="accent3"/>
          </a:lnRef>
          <a:fillRef idx="2">
            <a:schemeClr val="accent3"/>
          </a:fillRef>
          <a:effectRef idx="1">
            <a:schemeClr val="accent3"/>
          </a:effectRef>
          <a:fontRef idx="minor">
            <a:schemeClr val="dk1"/>
          </a:fontRef>
        </p:style>
        <p:txBody>
          <a:bodyPr rtlCol="0">
            <a:normAutofit/>
          </a:bodyPr>
          <a:lstStyle/>
          <a:p>
            <a:pPr eaLnBrk="1" fontAlgn="auto" hangingPunct="1">
              <a:spcAft>
                <a:spcPts val="0"/>
              </a:spcAft>
              <a:defRPr/>
            </a:pPr>
            <a:r>
              <a:rPr lang="en-US" altLang="zh-CN" dirty="0" smtClean="0">
                <a:cs typeface="Times New Roman" pitchFamily="18" charset="0"/>
              </a:rPr>
              <a:t>a and </a:t>
            </a:r>
            <a:r>
              <a:rPr lang="el-GR" altLang="zh-CN" dirty="0" smtClean="0">
                <a:cs typeface="Times New Roman" pitchFamily="18" charset="0"/>
              </a:rPr>
              <a:t>α</a:t>
            </a:r>
            <a:r>
              <a:rPr lang="en-US" altLang="zh-CN" dirty="0" smtClean="0">
                <a:cs typeface="Times New Roman" pitchFamily="18" charset="0"/>
              </a:rPr>
              <a:t> mating type,  cell cycle</a:t>
            </a:r>
          </a:p>
          <a:p>
            <a:pPr eaLnBrk="1" fontAlgn="auto" hangingPunct="1">
              <a:spcAft>
                <a:spcPts val="0"/>
              </a:spcAft>
              <a:defRPr/>
            </a:pPr>
            <a:r>
              <a:rPr lang="en-US" altLang="zh-CN" dirty="0" smtClean="0">
                <a:cs typeface="Times New Roman" pitchFamily="18" charset="0"/>
              </a:rPr>
              <a:t>6300 genes  (1997)</a:t>
            </a:r>
          </a:p>
          <a:p>
            <a:pPr eaLnBrk="1" fontAlgn="auto" hangingPunct="1">
              <a:spcAft>
                <a:spcPts val="0"/>
              </a:spcAft>
              <a:defRPr/>
            </a:pPr>
            <a:r>
              <a:rPr lang="en-US" altLang="zh-CN" dirty="0" smtClean="0">
                <a:cs typeface="Times New Roman" pitchFamily="18" charset="0"/>
              </a:rPr>
              <a:t>Genome-wide single mutants analysis (2000~)</a:t>
            </a:r>
          </a:p>
        </p:txBody>
      </p:sp>
      <p:pic>
        <p:nvPicPr>
          <p:cNvPr id="32772" name="Picture 2" descr="figure 1-42"/>
          <p:cNvPicPr>
            <a:picLocks noChangeAspect="1" noChangeArrowheads="1"/>
          </p:cNvPicPr>
          <p:nvPr/>
        </p:nvPicPr>
        <p:blipFill>
          <a:blip r:embed="rId4" cstate="print"/>
          <a:srcRect/>
          <a:stretch>
            <a:fillRect/>
          </a:stretch>
        </p:blipFill>
        <p:spPr bwMode="auto">
          <a:xfrm>
            <a:off x="857250" y="1785938"/>
            <a:ext cx="4624388" cy="2246312"/>
          </a:xfrm>
          <a:prstGeom prst="rect">
            <a:avLst/>
          </a:prstGeom>
          <a:noFill/>
          <a:ln w="9525">
            <a:noFill/>
            <a:miter lim="800000"/>
            <a:headEnd/>
            <a:tailEnd/>
          </a:ln>
        </p:spPr>
      </p:pic>
      <p:pic>
        <p:nvPicPr>
          <p:cNvPr id="32773" name="Picture 4" descr="animation2"/>
          <p:cNvPicPr>
            <a:picLocks noChangeAspect="1" noChangeArrowheads="1" noCrop="1"/>
          </p:cNvPicPr>
          <p:nvPr/>
        </p:nvPicPr>
        <p:blipFill>
          <a:blip r:embed="rId5" cstate="print"/>
          <a:srcRect/>
          <a:stretch>
            <a:fillRect/>
          </a:stretch>
        </p:blipFill>
        <p:spPr bwMode="auto">
          <a:xfrm>
            <a:off x="6172200" y="1928813"/>
            <a:ext cx="1905000" cy="1787525"/>
          </a:xfrm>
          <a:prstGeom prst="rect">
            <a:avLst/>
          </a:prstGeom>
          <a:noFill/>
          <a:ln w="9525">
            <a:noFill/>
            <a:miter lim="800000"/>
            <a:headEnd/>
            <a:tailEnd/>
          </a:ln>
        </p:spPr>
      </p:pic>
      <p:sp>
        <p:nvSpPr>
          <p:cNvPr id="7" name="灯片编号占位符 4"/>
          <p:cNvSpPr>
            <a:spLocks noGrp="1"/>
          </p:cNvSpPr>
          <p:nvPr>
            <p:ph type="sldNum" sz="quarter" idx="12"/>
          </p:nvPr>
        </p:nvSpPr>
        <p:spPr>
          <a:xfrm>
            <a:off x="3124200" y="6356350"/>
            <a:ext cx="2895600" cy="365125"/>
          </a:xfrm>
        </p:spPr>
        <p:txBody>
          <a:bodyPr/>
          <a:lstStyle/>
          <a:p>
            <a:pPr algn="ctr">
              <a:defRPr/>
            </a:pPr>
            <a:fld id="{43525B4F-0C35-488B-B6E1-AFAB880BE9B8}" type="slidenum">
              <a:rPr lang="en-US" altLang="zh-CN"/>
              <a:pPr algn="ctr">
                <a:defRPr/>
              </a:pPr>
              <a:t>14</a:t>
            </a:fld>
            <a:endParaRPr lang="en-US" altLang="zh-CN" dirty="0"/>
          </a:p>
        </p:txBody>
      </p:sp>
    </p:spTree>
    <p:custDataLst>
      <p:tags r:id="rId1"/>
    </p:custDataLst>
  </p:cSld>
  <p:clrMapOvr>
    <a:masterClrMapping/>
  </p:clrMapOvr>
  <p:transition advTm="82181"/>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idx="4294967295"/>
          </p:nvPr>
        </p:nvSpPr>
        <p:spPr>
          <a:xfrm>
            <a:off x="214313" y="0"/>
            <a:ext cx="8534400" cy="1012825"/>
          </a:xfrm>
        </p:spPr>
        <p:txBody>
          <a:bodyPr>
            <a:normAutofit fontScale="90000"/>
          </a:bodyPr>
          <a:lstStyle/>
          <a:p>
            <a:pPr eaLnBrk="1" hangingPunct="1"/>
            <a:r>
              <a:rPr lang="en-US" altLang="zh-CN" sz="3600" smtClean="0">
                <a:latin typeface="Arial Unicode MS" pitchFamily="34" charset="-122"/>
                <a:ea typeface="Arial Unicode MS" pitchFamily="34" charset="-122"/>
                <a:cs typeface="Arial Unicode MS" pitchFamily="34" charset="-122"/>
              </a:rPr>
              <a:t>Fission yeast </a:t>
            </a:r>
            <a:br>
              <a:rPr lang="en-US" altLang="zh-CN" sz="3600" smtClean="0">
                <a:latin typeface="Arial Unicode MS" pitchFamily="34" charset="-122"/>
                <a:ea typeface="Arial Unicode MS" pitchFamily="34" charset="-122"/>
                <a:cs typeface="Arial Unicode MS" pitchFamily="34" charset="-122"/>
              </a:rPr>
            </a:br>
            <a:r>
              <a:rPr lang="en-US" altLang="zh-CN" sz="3600" i="1" smtClean="0">
                <a:latin typeface="Arial Unicode MS" pitchFamily="34" charset="-122"/>
                <a:ea typeface="Arial Unicode MS" pitchFamily="34" charset="-122"/>
                <a:cs typeface="Arial Unicode MS" pitchFamily="34" charset="-122"/>
              </a:rPr>
              <a:t>Schizosaccharomyces Pombe</a:t>
            </a:r>
            <a:endParaRPr lang="zh-CN" altLang="en-US" sz="3600" i="1" smtClean="0">
              <a:latin typeface="Arial Unicode MS" pitchFamily="34" charset="-122"/>
              <a:ea typeface="Arial Unicode MS" pitchFamily="34" charset="-122"/>
              <a:cs typeface="Arial Unicode MS" pitchFamily="34" charset="-122"/>
            </a:endParaRPr>
          </a:p>
        </p:txBody>
      </p:sp>
      <p:sp>
        <p:nvSpPr>
          <p:cNvPr id="18435" name="TextBox 2"/>
          <p:cNvSpPr txBox="1">
            <a:spLocks noChangeArrowheads="1"/>
          </p:cNvSpPr>
          <p:nvPr/>
        </p:nvSpPr>
        <p:spPr bwMode="auto">
          <a:xfrm>
            <a:off x="214313" y="3500438"/>
            <a:ext cx="8786812" cy="3170237"/>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a:spAutoFit/>
          </a:bodyPr>
          <a:lstStyle/>
          <a:p>
            <a:pPr>
              <a:buFont typeface="Arial" charset="0"/>
              <a:buChar char="•"/>
              <a:defRPr/>
            </a:pPr>
            <a:r>
              <a:rPr lang="en-US" altLang="zh-CN" sz="2000" dirty="0"/>
              <a:t> 1000 million years separation from budding yeast;</a:t>
            </a:r>
          </a:p>
          <a:p>
            <a:pPr>
              <a:buFont typeface="Arial" charset="0"/>
              <a:buChar char="•"/>
              <a:defRPr/>
            </a:pPr>
            <a:r>
              <a:rPr lang="en-US" altLang="zh-CN" sz="2000" dirty="0"/>
              <a:t> 13.8 Mb genome size, 4824 genes (open reading frames, OPF);</a:t>
            </a:r>
          </a:p>
          <a:p>
            <a:pPr>
              <a:buFont typeface="Arial" charset="0"/>
              <a:buChar char="•"/>
              <a:defRPr/>
            </a:pPr>
            <a:r>
              <a:rPr lang="en-US" altLang="zh-CN" sz="2000" dirty="0"/>
              <a:t> 3 chromosomes, no genome-wide duplications;</a:t>
            </a:r>
            <a:r>
              <a:rPr lang="zh-CN" altLang="en-US" sz="2000" dirty="0"/>
              <a:t> </a:t>
            </a:r>
            <a:r>
              <a:rPr lang="en-US" altLang="zh-CN" sz="2000" dirty="0"/>
              <a:t> h+ and h- mating types;</a:t>
            </a:r>
          </a:p>
          <a:p>
            <a:pPr>
              <a:buFont typeface="Arial" charset="0"/>
              <a:buChar char="•"/>
              <a:defRPr/>
            </a:pPr>
            <a:r>
              <a:rPr lang="en-US" altLang="zh-CN" sz="2000" dirty="0"/>
              <a:t> Cell cycle: 10% G1, 10% S, 70% G2 and 10% M phases.</a:t>
            </a:r>
          </a:p>
          <a:p>
            <a:pPr>
              <a:buFont typeface="Arial" charset="0"/>
              <a:buChar char="•"/>
              <a:defRPr/>
            </a:pPr>
            <a:r>
              <a:rPr lang="en-US" altLang="zh-CN" sz="2000" dirty="0">
                <a:cs typeface="Times New Roman" pitchFamily="18" charset="0"/>
              </a:rPr>
              <a:t>Genome-wide single mutants analysis (2010~)</a:t>
            </a:r>
            <a:endParaRPr lang="en-US" altLang="zh-CN" sz="2000" dirty="0"/>
          </a:p>
          <a:p>
            <a:pPr>
              <a:defRPr/>
            </a:pPr>
            <a:r>
              <a:rPr lang="en-US" altLang="zh-CN" sz="1600" dirty="0"/>
              <a:t>  </a:t>
            </a:r>
            <a:r>
              <a:rPr lang="en-US" altLang="zh-CN" sz="2800" dirty="0"/>
              <a:t>more similar to metazoans than </a:t>
            </a:r>
            <a:r>
              <a:rPr lang="en-US" altLang="zh-CN" sz="2800" i="1" dirty="0"/>
              <a:t>S. cerevisiae</a:t>
            </a:r>
            <a:endParaRPr lang="en-US" altLang="zh-CN" sz="2400" i="1" dirty="0"/>
          </a:p>
          <a:p>
            <a:pPr>
              <a:buFont typeface="Wingdings" pitchFamily="2" charset="2"/>
              <a:buChar char="l"/>
              <a:defRPr/>
            </a:pPr>
            <a:r>
              <a:rPr lang="en-US" altLang="zh-CN" sz="2400" i="1" dirty="0"/>
              <a:t> cell cycle </a:t>
            </a:r>
            <a:r>
              <a:rPr lang="en-US" altLang="zh-CN" sz="2400" dirty="0"/>
              <a:t>regulation</a:t>
            </a:r>
            <a:r>
              <a:rPr lang="zh-CN" altLang="en-US" sz="2400" dirty="0"/>
              <a:t> </a:t>
            </a:r>
            <a:r>
              <a:rPr lang="en-US" altLang="zh-CN" sz="2400" dirty="0"/>
              <a:t>in G2/ M phase, </a:t>
            </a:r>
          </a:p>
          <a:p>
            <a:pPr>
              <a:buFont typeface="Wingdings" pitchFamily="2" charset="2"/>
              <a:buChar char="l"/>
              <a:defRPr/>
            </a:pPr>
            <a:r>
              <a:rPr lang="zh-CN" altLang="en-US" sz="2400" dirty="0"/>
              <a:t> </a:t>
            </a:r>
            <a:r>
              <a:rPr lang="en-US" altLang="zh-CN" sz="2400" dirty="0"/>
              <a:t>gene regulation by the </a:t>
            </a:r>
            <a:r>
              <a:rPr lang="en-US" altLang="zh-CN" sz="2400" dirty="0" err="1"/>
              <a:t>RNAi</a:t>
            </a:r>
            <a:r>
              <a:rPr lang="en-US" altLang="zh-CN" sz="2400" dirty="0"/>
              <a:t> pathway</a:t>
            </a:r>
          </a:p>
          <a:p>
            <a:pPr>
              <a:buFont typeface="Wingdings" pitchFamily="2" charset="2"/>
              <a:buChar char="l"/>
              <a:defRPr/>
            </a:pPr>
            <a:r>
              <a:rPr lang="zh-CN" altLang="en-US" sz="2400" dirty="0"/>
              <a:t> </a:t>
            </a:r>
            <a:r>
              <a:rPr lang="en-US" altLang="zh-CN" sz="2400" dirty="0"/>
              <a:t>the widespread presence of </a:t>
            </a:r>
            <a:r>
              <a:rPr lang="en-US" altLang="zh-CN" sz="2400" dirty="0" err="1"/>
              <a:t>introns</a:t>
            </a:r>
            <a:r>
              <a:rPr lang="en-US" altLang="zh-CN" sz="2400" dirty="0"/>
              <a:t> in genes</a:t>
            </a:r>
            <a:endParaRPr lang="zh-CN" altLang="en-US" sz="4000" dirty="0"/>
          </a:p>
        </p:txBody>
      </p:sp>
      <p:pic>
        <p:nvPicPr>
          <p:cNvPr id="33796" name="Picture 7"/>
          <p:cNvPicPr>
            <a:picLocks noChangeAspect="1" noChangeArrowheads="1"/>
          </p:cNvPicPr>
          <p:nvPr/>
        </p:nvPicPr>
        <p:blipFill>
          <a:blip r:embed="rId3" cstate="print"/>
          <a:srcRect/>
          <a:stretch>
            <a:fillRect/>
          </a:stretch>
        </p:blipFill>
        <p:spPr bwMode="auto">
          <a:xfrm>
            <a:off x="3000375" y="1428750"/>
            <a:ext cx="2500313" cy="1931988"/>
          </a:xfrm>
          <a:prstGeom prst="rect">
            <a:avLst/>
          </a:prstGeom>
          <a:noFill/>
          <a:ln w="9525">
            <a:noFill/>
            <a:miter lim="800000"/>
            <a:headEnd/>
            <a:tailEnd/>
          </a:ln>
        </p:spPr>
      </p:pic>
      <p:pic>
        <p:nvPicPr>
          <p:cNvPr id="33797" name="Picture 6"/>
          <p:cNvPicPr>
            <a:picLocks noChangeAspect="1" noChangeArrowheads="1"/>
          </p:cNvPicPr>
          <p:nvPr/>
        </p:nvPicPr>
        <p:blipFill>
          <a:blip r:embed="rId4" cstate="print"/>
          <a:srcRect/>
          <a:stretch>
            <a:fillRect/>
          </a:stretch>
        </p:blipFill>
        <p:spPr bwMode="auto">
          <a:xfrm>
            <a:off x="285750" y="1428750"/>
            <a:ext cx="2411413" cy="1928813"/>
          </a:xfrm>
          <a:prstGeom prst="rect">
            <a:avLst/>
          </a:prstGeom>
          <a:noFill/>
          <a:ln w="9525">
            <a:noFill/>
            <a:miter lim="800000"/>
            <a:headEnd/>
            <a:tailEnd/>
          </a:ln>
        </p:spPr>
      </p:pic>
      <p:pic>
        <p:nvPicPr>
          <p:cNvPr id="33798" name="Picture 2"/>
          <p:cNvPicPr>
            <a:picLocks noChangeAspect="1" noChangeArrowheads="1"/>
          </p:cNvPicPr>
          <p:nvPr/>
        </p:nvPicPr>
        <p:blipFill>
          <a:blip r:embed="rId5" cstate="print"/>
          <a:srcRect/>
          <a:stretch>
            <a:fillRect/>
          </a:stretch>
        </p:blipFill>
        <p:spPr bwMode="auto">
          <a:xfrm>
            <a:off x="5715000" y="1428750"/>
            <a:ext cx="2995613" cy="1903413"/>
          </a:xfrm>
          <a:prstGeom prst="rect">
            <a:avLst/>
          </a:prstGeom>
          <a:noFill/>
          <a:ln w="9525">
            <a:noFill/>
            <a:miter lim="800000"/>
            <a:headEnd/>
            <a:tailEnd/>
          </a:ln>
        </p:spPr>
      </p:pic>
      <p:sp>
        <p:nvSpPr>
          <p:cNvPr id="9" name="灯片编号占位符 4"/>
          <p:cNvSpPr>
            <a:spLocks noGrp="1"/>
          </p:cNvSpPr>
          <p:nvPr>
            <p:ph type="sldNum" sz="quarter" idx="12"/>
          </p:nvPr>
        </p:nvSpPr>
        <p:spPr>
          <a:xfrm>
            <a:off x="3124200" y="6356350"/>
            <a:ext cx="2895600" cy="365125"/>
          </a:xfrm>
        </p:spPr>
        <p:txBody>
          <a:bodyPr/>
          <a:lstStyle/>
          <a:p>
            <a:pPr algn="ctr">
              <a:defRPr/>
            </a:pPr>
            <a:fld id="{1471D3E8-4D12-4386-B4BF-19A935E5CC3E}" type="slidenum">
              <a:rPr lang="en-US" altLang="zh-CN"/>
              <a:pPr algn="ctr">
                <a:defRPr/>
              </a:pPr>
              <a:t>15</a:t>
            </a:fld>
            <a:endParaRPr lang="en-US" altLang="zh-CN" dirty="0"/>
          </a:p>
        </p:txBody>
      </p:sp>
    </p:spTree>
  </p:cSld>
  <p:clrMapOvr>
    <a:masterClrMapping/>
  </p:clrMapOvr>
  <p:transition advTm="102835"/>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28625" y="0"/>
            <a:ext cx="8229600" cy="1143000"/>
          </a:xfrm>
        </p:spPr>
        <p:txBody>
          <a:bodyPr/>
          <a:lstStyle/>
          <a:p>
            <a:pPr eaLnBrk="1" hangingPunct="1"/>
            <a:r>
              <a:rPr lang="en-US" altLang="zh-CN" smtClean="0"/>
              <a:t>What’s  Genetic Interaction</a:t>
            </a:r>
          </a:p>
        </p:txBody>
      </p:sp>
      <p:sp>
        <p:nvSpPr>
          <p:cNvPr id="34819" name="Rectangle 3"/>
          <p:cNvSpPr>
            <a:spLocks noGrp="1" noChangeArrowheads="1"/>
          </p:cNvSpPr>
          <p:nvPr>
            <p:ph type="body" idx="1"/>
          </p:nvPr>
        </p:nvSpPr>
        <p:spPr>
          <a:xfrm>
            <a:off x="500063" y="1143000"/>
            <a:ext cx="8229600" cy="4240213"/>
          </a:xfrm>
        </p:spPr>
        <p:txBody>
          <a:bodyPr/>
          <a:lstStyle/>
          <a:p>
            <a:pPr algn="just" eaLnBrk="1" hangingPunct="1"/>
            <a:r>
              <a:rPr lang="en-US" altLang="zh-CN" sz="2400" smtClean="0"/>
              <a:t>Genetic interactions between two loci can be mapped by measuring how the phenotype of an organism lacking both genes (double mutant) differs from that expected when the phenotypes of the single mutations are combined</a:t>
            </a:r>
          </a:p>
          <a:p>
            <a:pPr algn="just" eaLnBrk="1" hangingPunct="1"/>
            <a:r>
              <a:rPr lang="en-US" altLang="zh-CN" sz="2400" smtClean="0"/>
              <a:t>Null model: F(</a:t>
            </a:r>
            <a:r>
              <a:rPr lang="el-GR" altLang="zh-CN" sz="2400" smtClean="0"/>
              <a:t>Δ</a:t>
            </a:r>
            <a:r>
              <a:rPr lang="en-US" altLang="zh-CN" sz="2400" smtClean="0"/>
              <a:t>AB)= F(</a:t>
            </a:r>
            <a:r>
              <a:rPr lang="el-GR" altLang="zh-CN" sz="2400" smtClean="0"/>
              <a:t>Δ</a:t>
            </a:r>
            <a:r>
              <a:rPr lang="en-US" altLang="zh-CN" sz="2400" smtClean="0"/>
              <a:t>A)* F(</a:t>
            </a:r>
            <a:r>
              <a:rPr lang="el-GR" altLang="zh-CN" sz="2400" smtClean="0"/>
              <a:t>Δ</a:t>
            </a:r>
            <a:r>
              <a:rPr lang="en-US" altLang="zh-CN" sz="2400" smtClean="0"/>
              <a:t>B)</a:t>
            </a:r>
          </a:p>
          <a:p>
            <a:pPr algn="just" eaLnBrk="1" hangingPunct="1"/>
            <a:endParaRPr lang="en-US" altLang="zh-CN" sz="2400" smtClean="0"/>
          </a:p>
          <a:p>
            <a:pPr algn="just" eaLnBrk="1" hangingPunct="1"/>
            <a:endParaRPr lang="en-US" altLang="zh-CN" sz="2400" smtClean="0"/>
          </a:p>
          <a:p>
            <a:pPr algn="just" eaLnBrk="1" hangingPunct="1"/>
            <a:r>
              <a:rPr lang="en-US" altLang="zh-CN" sz="2400" smtClean="0"/>
              <a:t>Null model: F(</a:t>
            </a:r>
            <a:r>
              <a:rPr lang="el-GR" altLang="zh-CN" sz="2400" smtClean="0"/>
              <a:t>Δ</a:t>
            </a:r>
            <a:r>
              <a:rPr lang="en-US" altLang="zh-CN" sz="2400" smtClean="0"/>
              <a:t>AB)= F(</a:t>
            </a:r>
            <a:r>
              <a:rPr lang="el-GR" altLang="zh-CN" sz="2400" smtClean="0"/>
              <a:t>Δ</a:t>
            </a:r>
            <a:r>
              <a:rPr lang="en-US" altLang="zh-CN" sz="2400" smtClean="0"/>
              <a:t>A)* F(</a:t>
            </a:r>
            <a:r>
              <a:rPr lang="el-GR" altLang="zh-CN" sz="2400" smtClean="0"/>
              <a:t>Δ</a:t>
            </a:r>
            <a:r>
              <a:rPr lang="en-US" altLang="zh-CN" sz="2400" smtClean="0"/>
              <a:t>B)</a:t>
            </a:r>
          </a:p>
          <a:p>
            <a:pPr eaLnBrk="1" hangingPunct="1"/>
            <a:endParaRPr lang="en-US" altLang="zh-CN" sz="2000" smtClean="0">
              <a:latin typeface="Comic Sans MS" pitchFamily="66" charset="0"/>
            </a:endParaRPr>
          </a:p>
        </p:txBody>
      </p:sp>
      <p:pic>
        <p:nvPicPr>
          <p:cNvPr id="34820" name="Picture 4"/>
          <p:cNvPicPr>
            <a:picLocks noChangeAspect="1" noChangeArrowheads="1"/>
          </p:cNvPicPr>
          <p:nvPr/>
        </p:nvPicPr>
        <p:blipFill>
          <a:blip r:embed="rId2" cstate="print"/>
          <a:srcRect/>
          <a:stretch>
            <a:fillRect/>
          </a:stretch>
        </p:blipFill>
        <p:spPr bwMode="auto">
          <a:xfrm>
            <a:off x="457200" y="3302000"/>
            <a:ext cx="8555038" cy="3186113"/>
          </a:xfrm>
          <a:prstGeom prst="rect">
            <a:avLst/>
          </a:prstGeom>
          <a:noFill/>
          <a:ln w="9525">
            <a:noFill/>
            <a:miter lim="800000"/>
            <a:headEnd/>
            <a:tailEnd/>
          </a:ln>
        </p:spPr>
      </p:pic>
      <p:sp>
        <p:nvSpPr>
          <p:cNvPr id="34821" name="TextBox 4"/>
          <p:cNvSpPr txBox="1">
            <a:spLocks noChangeArrowheads="1"/>
          </p:cNvSpPr>
          <p:nvPr/>
        </p:nvSpPr>
        <p:spPr bwMode="auto">
          <a:xfrm>
            <a:off x="4991100" y="6488113"/>
            <a:ext cx="3887788" cy="369887"/>
          </a:xfrm>
          <a:prstGeom prst="rect">
            <a:avLst/>
          </a:prstGeom>
          <a:noFill/>
          <a:ln w="9525">
            <a:noFill/>
            <a:miter lim="800000"/>
            <a:headEnd/>
            <a:tailEnd/>
          </a:ln>
        </p:spPr>
        <p:txBody>
          <a:bodyPr>
            <a:spAutoFit/>
          </a:bodyPr>
          <a:lstStyle/>
          <a:p>
            <a:r>
              <a:rPr lang="en-US" altLang="zh-CN">
                <a:latin typeface="Calibri" pitchFamily="34" charset="0"/>
              </a:rPr>
              <a:t>Beltrao et al. Cell 141: 739-745, 2010.</a:t>
            </a:r>
            <a:endParaRPr lang="zh-CN" altLang="en-US">
              <a:latin typeface="Calibri" pitchFamily="34" charset="0"/>
            </a:endParaRPr>
          </a:p>
        </p:txBody>
      </p:sp>
    </p:spTree>
  </p:cSld>
  <p:clrMapOvr>
    <a:masterClrMapping/>
  </p:clrMapOvr>
  <p:transition advTm="1295"/>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285750" y="214313"/>
            <a:ext cx="8229600" cy="1143000"/>
          </a:xfrm>
        </p:spPr>
        <p:txBody>
          <a:bodyPr/>
          <a:lstStyle/>
          <a:p>
            <a:pPr eaLnBrk="1" hangingPunct="1"/>
            <a:r>
              <a:rPr lang="en-US" altLang="zh-CN" sz="4000" smtClean="0"/>
              <a:t>Identification of Genetic Interactions</a:t>
            </a:r>
            <a:endParaRPr lang="zh-CN" altLang="en-US" sz="4000" smtClean="0"/>
          </a:p>
        </p:txBody>
      </p:sp>
      <p:sp>
        <p:nvSpPr>
          <p:cNvPr id="35843" name="内容占位符 2"/>
          <p:cNvSpPr>
            <a:spLocks noGrp="1"/>
          </p:cNvSpPr>
          <p:nvPr>
            <p:ph idx="1"/>
          </p:nvPr>
        </p:nvSpPr>
        <p:spPr/>
        <p:txBody>
          <a:bodyPr/>
          <a:lstStyle/>
          <a:p>
            <a:pPr eaLnBrk="1" hangingPunct="1">
              <a:lnSpc>
                <a:spcPct val="150000"/>
              </a:lnSpc>
            </a:pPr>
            <a:r>
              <a:rPr lang="en-US" altLang="zh-CN" u="sng" smtClean="0">
                <a:latin typeface="Arial" pitchFamily="34" charset="0"/>
              </a:rPr>
              <a:t>Synthetic Gene Array (SGA) (</a:t>
            </a:r>
            <a:r>
              <a:rPr lang="en-US" altLang="zh-CN" u="sng" smtClean="0"/>
              <a:t>Tong, et al. 2001</a:t>
            </a:r>
            <a:r>
              <a:rPr lang="en-US" altLang="zh-CN" u="sng" smtClean="0">
                <a:latin typeface="Arial" pitchFamily="34" charset="0"/>
              </a:rPr>
              <a:t>)</a:t>
            </a:r>
          </a:p>
          <a:p>
            <a:pPr eaLnBrk="1" hangingPunct="1">
              <a:lnSpc>
                <a:spcPct val="150000"/>
              </a:lnSpc>
            </a:pPr>
            <a:r>
              <a:rPr lang="en-US" altLang="zh-CN" smtClean="0"/>
              <a:t>Diploid based Synthetic Lethality Analysis on Microarrays (dSLAM) (Pan, X., et al. 2004)</a:t>
            </a:r>
            <a:endParaRPr lang="zh-CN" altLang="en-US" smtClean="0"/>
          </a:p>
        </p:txBody>
      </p:sp>
    </p:spTree>
  </p:cSld>
  <p:clrMapOvr>
    <a:masterClrMapping/>
  </p:clrMapOvr>
  <p:transition advTm="3494"/>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571500" y="285750"/>
            <a:ext cx="7772400" cy="1143000"/>
          </a:xfrm>
        </p:spPr>
        <p:txBody>
          <a:bodyPr/>
          <a:lstStyle/>
          <a:p>
            <a:pPr eaLnBrk="1" hangingPunct="1"/>
            <a:r>
              <a:rPr lang="en-US" altLang="zh-CN" smtClean="0"/>
              <a:t>Synthetic Gene Array (SGA)</a:t>
            </a:r>
            <a:endParaRPr lang="zh-CN" altLang="en-US" smtClean="0"/>
          </a:p>
        </p:txBody>
      </p:sp>
      <p:pic>
        <p:nvPicPr>
          <p:cNvPr id="36867" name="Picture 2"/>
          <p:cNvPicPr>
            <a:picLocks noChangeAspect="1" noChangeArrowheads="1"/>
          </p:cNvPicPr>
          <p:nvPr/>
        </p:nvPicPr>
        <p:blipFill>
          <a:blip r:embed="rId2" cstate="print"/>
          <a:srcRect/>
          <a:stretch>
            <a:fillRect/>
          </a:stretch>
        </p:blipFill>
        <p:spPr bwMode="auto">
          <a:xfrm>
            <a:off x="687388" y="1931988"/>
            <a:ext cx="3670300" cy="4429125"/>
          </a:xfrm>
          <a:prstGeom prst="rect">
            <a:avLst/>
          </a:prstGeom>
          <a:noFill/>
          <a:ln w="9525">
            <a:noFill/>
            <a:miter lim="800000"/>
            <a:headEnd/>
            <a:tailEnd/>
          </a:ln>
        </p:spPr>
      </p:pic>
      <p:pic>
        <p:nvPicPr>
          <p:cNvPr id="36868" name="Picture 3"/>
          <p:cNvPicPr>
            <a:picLocks noChangeAspect="1" noChangeArrowheads="1"/>
          </p:cNvPicPr>
          <p:nvPr/>
        </p:nvPicPr>
        <p:blipFill>
          <a:blip r:embed="rId3" cstate="print"/>
          <a:srcRect/>
          <a:stretch>
            <a:fillRect/>
          </a:stretch>
        </p:blipFill>
        <p:spPr bwMode="auto">
          <a:xfrm>
            <a:off x="5143500" y="4572000"/>
            <a:ext cx="3421063" cy="1643063"/>
          </a:xfrm>
          <a:prstGeom prst="rect">
            <a:avLst/>
          </a:prstGeom>
          <a:noFill/>
          <a:ln w="9525">
            <a:noFill/>
            <a:miter lim="800000"/>
            <a:headEnd/>
            <a:tailEnd/>
          </a:ln>
        </p:spPr>
      </p:pic>
      <p:sp>
        <p:nvSpPr>
          <p:cNvPr id="36869" name="TextBox 272"/>
          <p:cNvSpPr txBox="1">
            <a:spLocks noChangeArrowheads="1"/>
          </p:cNvSpPr>
          <p:nvPr/>
        </p:nvSpPr>
        <p:spPr bwMode="auto">
          <a:xfrm>
            <a:off x="285750" y="1538288"/>
            <a:ext cx="4214813" cy="646112"/>
          </a:xfrm>
          <a:prstGeom prst="rect">
            <a:avLst/>
          </a:prstGeom>
          <a:noFill/>
          <a:ln w="9525">
            <a:noFill/>
            <a:miter lim="800000"/>
            <a:headEnd/>
            <a:tailEnd/>
          </a:ln>
        </p:spPr>
        <p:txBody>
          <a:bodyPr>
            <a:spAutoFit/>
          </a:bodyPr>
          <a:lstStyle/>
          <a:p>
            <a:r>
              <a:rPr lang="en-US" altLang="zh-CN">
                <a:latin typeface="Calibri" pitchFamily="34" charset="0"/>
              </a:rPr>
              <a:t>Synthetic genetic array methodology</a:t>
            </a:r>
          </a:p>
          <a:p>
            <a:endParaRPr lang="zh-CN" altLang="en-US">
              <a:latin typeface="Calibri" pitchFamily="34" charset="0"/>
            </a:endParaRPr>
          </a:p>
        </p:txBody>
      </p:sp>
      <p:sp>
        <p:nvSpPr>
          <p:cNvPr id="36870" name="矩形 273"/>
          <p:cNvSpPr>
            <a:spLocks noChangeArrowheads="1"/>
          </p:cNvSpPr>
          <p:nvPr/>
        </p:nvSpPr>
        <p:spPr bwMode="auto">
          <a:xfrm>
            <a:off x="5072063" y="4214813"/>
            <a:ext cx="1333500" cy="338137"/>
          </a:xfrm>
          <a:prstGeom prst="rect">
            <a:avLst/>
          </a:prstGeom>
          <a:noFill/>
          <a:ln w="9525">
            <a:noFill/>
            <a:miter lim="800000"/>
            <a:headEnd/>
            <a:tailEnd/>
          </a:ln>
        </p:spPr>
        <p:txBody>
          <a:bodyPr wrap="none">
            <a:spAutoFit/>
          </a:bodyPr>
          <a:lstStyle/>
          <a:p>
            <a:r>
              <a:rPr lang="en-US" altLang="zh-CN" sz="1600">
                <a:latin typeface="Calibri" pitchFamily="34" charset="0"/>
              </a:rPr>
              <a:t>Final Screen</a:t>
            </a:r>
          </a:p>
        </p:txBody>
      </p:sp>
      <p:sp>
        <p:nvSpPr>
          <p:cNvPr id="275" name="右箭头 274"/>
          <p:cNvSpPr/>
          <p:nvPr/>
        </p:nvSpPr>
        <p:spPr>
          <a:xfrm>
            <a:off x="4500563" y="5929313"/>
            <a:ext cx="500062" cy="214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36872" name="Picture 4"/>
          <p:cNvPicPr>
            <a:picLocks noChangeAspect="1" noChangeArrowheads="1"/>
          </p:cNvPicPr>
          <p:nvPr/>
        </p:nvPicPr>
        <p:blipFill>
          <a:blip r:embed="rId4" cstate="print"/>
          <a:srcRect/>
          <a:stretch>
            <a:fillRect/>
          </a:stretch>
        </p:blipFill>
        <p:spPr bwMode="auto">
          <a:xfrm>
            <a:off x="5027613" y="1860550"/>
            <a:ext cx="3089275" cy="2354263"/>
          </a:xfrm>
          <a:prstGeom prst="rect">
            <a:avLst/>
          </a:prstGeom>
          <a:noFill/>
          <a:ln w="9525">
            <a:noFill/>
            <a:miter lim="800000"/>
            <a:headEnd/>
            <a:tailEnd/>
          </a:ln>
        </p:spPr>
      </p:pic>
      <p:sp>
        <p:nvSpPr>
          <p:cNvPr id="278" name="上箭头 277"/>
          <p:cNvSpPr/>
          <p:nvPr/>
        </p:nvSpPr>
        <p:spPr>
          <a:xfrm>
            <a:off x="6572250" y="4214813"/>
            <a:ext cx="214313" cy="2857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6874" name="矩形 278"/>
          <p:cNvSpPr>
            <a:spLocks noChangeArrowheads="1"/>
          </p:cNvSpPr>
          <p:nvPr/>
        </p:nvSpPr>
        <p:spPr bwMode="auto">
          <a:xfrm>
            <a:off x="5000625" y="1522413"/>
            <a:ext cx="2717800" cy="338137"/>
          </a:xfrm>
          <a:prstGeom prst="rect">
            <a:avLst/>
          </a:prstGeom>
          <a:noFill/>
          <a:ln w="9525">
            <a:noFill/>
            <a:miter lim="800000"/>
            <a:headEnd/>
            <a:tailEnd/>
          </a:ln>
        </p:spPr>
        <p:txBody>
          <a:bodyPr wrap="none">
            <a:spAutoFit/>
          </a:bodyPr>
          <a:lstStyle/>
          <a:p>
            <a:r>
              <a:rPr lang="en-US" altLang="zh-CN" sz="1600">
                <a:latin typeface="Calibri" pitchFamily="34" charset="0"/>
              </a:rPr>
              <a:t>Genetic Interaction Network</a:t>
            </a:r>
          </a:p>
        </p:txBody>
      </p:sp>
      <p:sp>
        <p:nvSpPr>
          <p:cNvPr id="36875" name="矩形 280"/>
          <p:cNvSpPr>
            <a:spLocks noChangeArrowheads="1"/>
          </p:cNvSpPr>
          <p:nvPr/>
        </p:nvSpPr>
        <p:spPr bwMode="auto">
          <a:xfrm>
            <a:off x="4821238" y="6361113"/>
            <a:ext cx="3930650" cy="338137"/>
          </a:xfrm>
          <a:prstGeom prst="rect">
            <a:avLst/>
          </a:prstGeom>
          <a:noFill/>
          <a:ln w="9525">
            <a:noFill/>
            <a:miter lim="800000"/>
            <a:headEnd/>
            <a:tailEnd/>
          </a:ln>
        </p:spPr>
        <p:txBody>
          <a:bodyPr>
            <a:spAutoFit/>
          </a:bodyPr>
          <a:lstStyle/>
          <a:p>
            <a:r>
              <a:rPr lang="en-US" altLang="zh-CN" sz="1600">
                <a:latin typeface="Calibri" pitchFamily="34" charset="0"/>
              </a:rPr>
              <a:t>Amy Hin Yan Tong, et al. </a:t>
            </a:r>
            <a:r>
              <a:rPr lang="en-US" altLang="zh-CN" sz="1600" i="1">
                <a:latin typeface="Calibri" pitchFamily="34" charset="0"/>
              </a:rPr>
              <a:t>Science, </a:t>
            </a:r>
            <a:r>
              <a:rPr lang="en-US" altLang="zh-CN" sz="1600">
                <a:latin typeface="Calibri" pitchFamily="34" charset="0"/>
              </a:rPr>
              <a:t>2001.</a:t>
            </a:r>
            <a:endParaRPr lang="zh-CN" altLang="en-US" sz="1600">
              <a:latin typeface="Calibri" pitchFamily="34" charset="0"/>
            </a:endParaRPr>
          </a:p>
        </p:txBody>
      </p:sp>
    </p:spTree>
  </p:cSld>
  <p:clrMapOvr>
    <a:masterClrMapping/>
  </p:clrMapOvr>
  <p:transition advTm="71464"/>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pPr eaLnBrk="1" hangingPunct="1"/>
            <a:r>
              <a:rPr lang="en-US" altLang="zh-CN" sz="4000" smtClean="0"/>
              <a:t>EMAP</a:t>
            </a:r>
            <a:r>
              <a:rPr lang="zh-CN" altLang="en-US" sz="4000" smtClean="0"/>
              <a:t> </a:t>
            </a:r>
            <a:r>
              <a:rPr lang="en-US" altLang="zh-CN" sz="4000" smtClean="0"/>
              <a:t>is the Extension of SGA</a:t>
            </a:r>
            <a:endParaRPr lang="zh-CN" altLang="en-US" sz="4000" smtClean="0"/>
          </a:p>
        </p:txBody>
      </p:sp>
      <p:sp>
        <p:nvSpPr>
          <p:cNvPr id="37891" name="内容占位符 2"/>
          <p:cNvSpPr>
            <a:spLocks noGrp="1"/>
          </p:cNvSpPr>
          <p:nvPr>
            <p:ph idx="1"/>
          </p:nvPr>
        </p:nvSpPr>
        <p:spPr/>
        <p:txBody>
          <a:bodyPr/>
          <a:lstStyle/>
          <a:p>
            <a:pPr eaLnBrk="1" hangingPunct="1"/>
            <a:r>
              <a:rPr lang="en-US" altLang="zh-CN" sz="2800" smtClean="0"/>
              <a:t>EMAP: Epistatic Miniarray Profiles (Maya Schuldiner, et al. 2005. </a:t>
            </a:r>
            <a:r>
              <a:rPr lang="en-US" altLang="zh-CN" sz="2800" i="1" smtClean="0"/>
              <a:t>Cell</a:t>
            </a:r>
            <a:r>
              <a:rPr lang="en-US" altLang="zh-CN" sz="2800" smtClean="0"/>
              <a:t>)</a:t>
            </a:r>
          </a:p>
          <a:p>
            <a:pPr eaLnBrk="1" hangingPunct="1"/>
            <a:r>
              <a:rPr lang="en-US" altLang="zh-CN" sz="2800" smtClean="0"/>
              <a:t>Quantitative  measurement of phenotype (colony size)</a:t>
            </a:r>
          </a:p>
          <a:p>
            <a:pPr lvl="1" eaLnBrk="1" hangingPunct="1"/>
            <a:r>
              <a:rPr lang="en-US" altLang="zh-CN" sz="2600" smtClean="0"/>
              <a:t>Measure  both positive and negative interactions.</a:t>
            </a:r>
          </a:p>
          <a:p>
            <a:pPr lvl="1" eaLnBrk="1" hangingPunct="1"/>
            <a:r>
              <a:rPr lang="en-US" altLang="zh-CN" sz="2600" smtClean="0"/>
              <a:t>Genome-wide (DAMP for lethal genes ).</a:t>
            </a:r>
          </a:p>
          <a:p>
            <a:pPr lvl="1" eaLnBrk="1" hangingPunct="1"/>
            <a:endParaRPr lang="zh-CN" altLang="en-US" smtClean="0"/>
          </a:p>
        </p:txBody>
      </p:sp>
      <p:sp>
        <p:nvSpPr>
          <p:cNvPr id="37892" name="矩形 6"/>
          <p:cNvSpPr>
            <a:spLocks noChangeArrowheads="1"/>
          </p:cNvSpPr>
          <p:nvPr/>
        </p:nvSpPr>
        <p:spPr bwMode="auto">
          <a:xfrm>
            <a:off x="6343650" y="6545263"/>
            <a:ext cx="2603500" cy="307975"/>
          </a:xfrm>
          <a:prstGeom prst="rect">
            <a:avLst/>
          </a:prstGeom>
          <a:noFill/>
          <a:ln w="9525">
            <a:noFill/>
            <a:miter lim="800000"/>
            <a:headEnd/>
            <a:tailEnd/>
          </a:ln>
        </p:spPr>
        <p:txBody>
          <a:bodyPr wrap="none">
            <a:spAutoFit/>
          </a:bodyPr>
          <a:lstStyle/>
          <a:p>
            <a:r>
              <a:rPr lang="en-US" altLang="zh-CN" sz="1400">
                <a:latin typeface="Calibri" pitchFamily="34" charset="0"/>
              </a:rPr>
              <a:t>Dorothea Fiedler, et al. </a:t>
            </a:r>
            <a:r>
              <a:rPr lang="en-US" altLang="zh-CN" sz="1400" i="1">
                <a:latin typeface="Calibri" pitchFamily="34" charset="0"/>
              </a:rPr>
              <a:t>Cell, 2009</a:t>
            </a:r>
          </a:p>
        </p:txBody>
      </p:sp>
      <p:grpSp>
        <p:nvGrpSpPr>
          <p:cNvPr id="2" name="组合 9"/>
          <p:cNvGrpSpPr>
            <a:grpSpLocks/>
          </p:cNvGrpSpPr>
          <p:nvPr/>
        </p:nvGrpSpPr>
        <p:grpSpPr bwMode="auto">
          <a:xfrm>
            <a:off x="928688" y="3824288"/>
            <a:ext cx="7451725" cy="2525712"/>
            <a:chOff x="1000125" y="4071938"/>
            <a:chExt cx="7451725" cy="2525712"/>
          </a:xfrm>
        </p:grpSpPr>
        <p:pic>
          <p:nvPicPr>
            <p:cNvPr id="37894" name="Picture 4"/>
            <p:cNvPicPr>
              <a:picLocks noChangeAspect="1" noChangeArrowheads="1"/>
            </p:cNvPicPr>
            <p:nvPr/>
          </p:nvPicPr>
          <p:blipFill>
            <a:blip r:embed="rId2" cstate="print"/>
            <a:srcRect/>
            <a:stretch>
              <a:fillRect/>
            </a:stretch>
          </p:blipFill>
          <p:spPr bwMode="auto">
            <a:xfrm>
              <a:off x="1000125" y="4786313"/>
              <a:ext cx="3683000" cy="1238250"/>
            </a:xfrm>
            <a:prstGeom prst="rect">
              <a:avLst/>
            </a:prstGeom>
            <a:noFill/>
            <a:ln w="9525">
              <a:noFill/>
              <a:miter lim="800000"/>
              <a:headEnd/>
              <a:tailEnd/>
            </a:ln>
          </p:spPr>
        </p:pic>
        <p:pic>
          <p:nvPicPr>
            <p:cNvPr id="37895" name="Picture 66"/>
            <p:cNvPicPr>
              <a:picLocks noChangeAspect="1" noChangeArrowheads="1"/>
            </p:cNvPicPr>
            <p:nvPr/>
          </p:nvPicPr>
          <p:blipFill>
            <a:blip r:embed="rId3" cstate="print"/>
            <a:srcRect/>
            <a:stretch>
              <a:fillRect/>
            </a:stretch>
          </p:blipFill>
          <p:spPr bwMode="auto">
            <a:xfrm>
              <a:off x="7500938" y="4071938"/>
              <a:ext cx="950912" cy="2525712"/>
            </a:xfrm>
            <a:prstGeom prst="rect">
              <a:avLst/>
            </a:prstGeom>
            <a:noFill/>
            <a:ln w="9525">
              <a:noFill/>
              <a:miter lim="800000"/>
              <a:headEnd/>
              <a:tailEnd/>
            </a:ln>
          </p:spPr>
        </p:pic>
        <p:sp>
          <p:nvSpPr>
            <p:cNvPr id="37896" name="AutoShape 68"/>
            <p:cNvSpPr>
              <a:spLocks noChangeArrowheads="1"/>
            </p:cNvSpPr>
            <p:nvPr/>
          </p:nvSpPr>
          <p:spPr bwMode="auto">
            <a:xfrm>
              <a:off x="7072313" y="5272088"/>
              <a:ext cx="357187" cy="228600"/>
            </a:xfrm>
            <a:prstGeom prst="rightArrow">
              <a:avLst>
                <a:gd name="adj1" fmla="val 50000"/>
                <a:gd name="adj2" fmla="val 50094"/>
              </a:avLst>
            </a:prstGeom>
            <a:solidFill>
              <a:srgbClr val="0070C0"/>
            </a:solidFill>
            <a:ln w="9525">
              <a:noFill/>
              <a:miter lim="800000"/>
              <a:headEnd/>
              <a:tailEnd/>
            </a:ln>
          </p:spPr>
          <p:txBody>
            <a:bodyPr wrap="none" anchor="ctr"/>
            <a:lstStyle/>
            <a:p>
              <a:endParaRPr lang="zh-CN" altLang="en-US">
                <a:latin typeface="Calibri" pitchFamily="34" charset="0"/>
              </a:endParaRPr>
            </a:p>
          </p:txBody>
        </p:sp>
        <p:pic>
          <p:nvPicPr>
            <p:cNvPr id="37897" name="Picture 8"/>
            <p:cNvPicPr>
              <a:picLocks noChangeAspect="1" noChangeArrowheads="1"/>
            </p:cNvPicPr>
            <p:nvPr/>
          </p:nvPicPr>
          <p:blipFill>
            <a:blip r:embed="rId4" cstate="print"/>
            <a:srcRect/>
            <a:stretch>
              <a:fillRect/>
            </a:stretch>
          </p:blipFill>
          <p:spPr bwMode="auto">
            <a:xfrm>
              <a:off x="5214938" y="4786313"/>
              <a:ext cx="1776412" cy="1214437"/>
            </a:xfrm>
            <a:prstGeom prst="rect">
              <a:avLst/>
            </a:prstGeom>
            <a:noFill/>
            <a:ln w="9525">
              <a:noFill/>
              <a:miter lim="800000"/>
              <a:headEnd/>
              <a:tailEnd/>
            </a:ln>
          </p:spPr>
        </p:pic>
        <p:sp>
          <p:nvSpPr>
            <p:cNvPr id="37898" name="AutoShape 68"/>
            <p:cNvSpPr>
              <a:spLocks noChangeArrowheads="1"/>
            </p:cNvSpPr>
            <p:nvPr/>
          </p:nvSpPr>
          <p:spPr bwMode="auto">
            <a:xfrm>
              <a:off x="4786313" y="5286375"/>
              <a:ext cx="357187" cy="228600"/>
            </a:xfrm>
            <a:prstGeom prst="rightArrow">
              <a:avLst>
                <a:gd name="adj1" fmla="val 50000"/>
                <a:gd name="adj2" fmla="val 50094"/>
              </a:avLst>
            </a:prstGeom>
            <a:solidFill>
              <a:srgbClr val="0070C0"/>
            </a:solidFill>
            <a:ln w="9525">
              <a:noFill/>
              <a:miter lim="800000"/>
              <a:headEnd/>
              <a:tailEnd/>
            </a:ln>
          </p:spPr>
          <p:txBody>
            <a:bodyPr wrap="none" anchor="ctr"/>
            <a:lstStyle/>
            <a:p>
              <a:endParaRPr lang="zh-CN" altLang="en-US">
                <a:latin typeface="Calibri" pitchFamily="34" charset="0"/>
              </a:endParaRPr>
            </a:p>
          </p:txBody>
        </p:sp>
      </p:grpSp>
    </p:spTree>
  </p:cSld>
  <p:clrMapOvr>
    <a:masterClrMapping/>
  </p:clrMapOvr>
  <p:transition advTm="15"/>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normAutofit/>
          </a:bodyPr>
          <a:lstStyle/>
          <a:p>
            <a:pPr eaLnBrk="1" hangingPunct="1"/>
            <a:r>
              <a:rPr lang="en-US" altLang="zh-CN" dirty="0" smtClean="0"/>
              <a:t>Part I: Experimental Methods</a:t>
            </a:r>
            <a:endParaRPr lang="zh-CN" altLang="en-US" dirty="0" smtClean="0"/>
          </a:p>
        </p:txBody>
      </p:sp>
      <p:sp>
        <p:nvSpPr>
          <p:cNvPr id="29699" name="内容占位符 2"/>
          <p:cNvSpPr>
            <a:spLocks noGrp="1"/>
          </p:cNvSpPr>
          <p:nvPr>
            <p:ph idx="1"/>
          </p:nvPr>
        </p:nvSpPr>
        <p:spPr/>
        <p:txBody>
          <a:bodyPr/>
          <a:lstStyle/>
          <a:p>
            <a:pPr eaLnBrk="1" hangingPunct="1"/>
            <a:r>
              <a:rPr lang="en-US" altLang="zh-CN" dirty="0" smtClean="0"/>
              <a:t>Physical interaction</a:t>
            </a:r>
          </a:p>
          <a:p>
            <a:pPr lvl="1"/>
            <a:r>
              <a:rPr lang="en-US" altLang="zh-CN" dirty="0" smtClean="0"/>
              <a:t>Yeast two hybrid system</a:t>
            </a:r>
          </a:p>
          <a:p>
            <a:pPr lvl="1"/>
            <a:r>
              <a:rPr lang="en-US" altLang="zh-CN" dirty="0" smtClean="0"/>
              <a:t>TAP-mass spectrometry</a:t>
            </a:r>
          </a:p>
          <a:p>
            <a:pPr eaLnBrk="1" hangingPunct="1"/>
            <a:r>
              <a:rPr lang="en-US" altLang="zh-CN" dirty="0" smtClean="0"/>
              <a:t>Genetic interaction</a:t>
            </a:r>
          </a:p>
          <a:p>
            <a:pPr lvl="1"/>
            <a:r>
              <a:rPr lang="en-US" altLang="zh-CN" dirty="0" smtClean="0"/>
              <a:t>SGA</a:t>
            </a:r>
          </a:p>
          <a:p>
            <a:pPr lvl="1"/>
            <a:r>
              <a:rPr lang="en-US" altLang="zh-CN" dirty="0" smtClean="0"/>
              <a:t>EMAP</a:t>
            </a:r>
            <a:endParaRPr lang="zh-CN" alt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内容占位符 5"/>
          <p:cNvSpPr>
            <a:spLocks noGrp="1"/>
          </p:cNvSpPr>
          <p:nvPr>
            <p:ph idx="1"/>
          </p:nvPr>
        </p:nvSpPr>
        <p:spPr>
          <a:xfrm>
            <a:off x="142875" y="1428750"/>
            <a:ext cx="8686800" cy="4525963"/>
          </a:xfrm>
        </p:spPr>
        <p:txBody>
          <a:bodyPr/>
          <a:lstStyle/>
          <a:p>
            <a:pPr eaLnBrk="1" hangingPunct="1"/>
            <a:r>
              <a:rPr lang="en-US" altLang="zh-CN" sz="2800" smtClean="0"/>
              <a:t>Quantitative measure: </a:t>
            </a:r>
          </a:p>
          <a:p>
            <a:pPr lvl="1" eaLnBrk="1" hangingPunct="1"/>
            <a:endParaRPr lang="en-US" altLang="zh-CN" smtClean="0"/>
          </a:p>
          <a:p>
            <a:pPr lvl="1" eaLnBrk="1" hangingPunct="1"/>
            <a:endParaRPr lang="en-US" altLang="zh-CN" smtClean="0"/>
          </a:p>
          <a:p>
            <a:pPr lvl="1" eaLnBrk="1" hangingPunct="1"/>
            <a:r>
              <a:rPr lang="en-US" altLang="zh-CN" smtClean="0"/>
              <a:t>T-Test </a:t>
            </a:r>
            <a:r>
              <a:rPr lang="zh-CN" altLang="en-US" smtClean="0"/>
              <a:t> </a:t>
            </a:r>
            <a:r>
              <a:rPr lang="en-US" altLang="zh-CN" smtClean="0"/>
              <a:t>with null hypothesis</a:t>
            </a:r>
          </a:p>
          <a:p>
            <a:pPr lvl="1" eaLnBrk="1" hangingPunct="1"/>
            <a:endParaRPr lang="en-US" altLang="zh-CN" smtClean="0"/>
          </a:p>
          <a:p>
            <a:pPr lvl="1" eaLnBrk="1" hangingPunct="1"/>
            <a:endParaRPr lang="zh-CN" altLang="en-US" sz="2400" smtClean="0"/>
          </a:p>
        </p:txBody>
      </p:sp>
      <p:sp>
        <p:nvSpPr>
          <p:cNvPr id="5129" name="标题 1"/>
          <p:cNvSpPr>
            <a:spLocks noGrp="1"/>
          </p:cNvSpPr>
          <p:nvPr>
            <p:ph type="title"/>
          </p:nvPr>
        </p:nvSpPr>
        <p:spPr>
          <a:xfrm>
            <a:off x="500063" y="142875"/>
            <a:ext cx="8229600" cy="966788"/>
          </a:xfrm>
        </p:spPr>
        <p:txBody>
          <a:bodyPr/>
          <a:lstStyle/>
          <a:p>
            <a:pPr eaLnBrk="1" hangingPunct="1"/>
            <a:r>
              <a:rPr lang="en-US" altLang="zh-CN" sz="4000" smtClean="0"/>
              <a:t>EMAP S-score</a:t>
            </a:r>
            <a:endParaRPr lang="zh-CN" altLang="en-US" sz="4000" smtClean="0"/>
          </a:p>
        </p:txBody>
      </p:sp>
      <p:sp>
        <p:nvSpPr>
          <p:cNvPr id="5130" name="矩形 6"/>
          <p:cNvSpPr>
            <a:spLocks noChangeArrowheads="1"/>
          </p:cNvSpPr>
          <p:nvPr/>
        </p:nvSpPr>
        <p:spPr bwMode="auto">
          <a:xfrm>
            <a:off x="4821238" y="6443663"/>
            <a:ext cx="4391025" cy="338137"/>
          </a:xfrm>
          <a:prstGeom prst="rect">
            <a:avLst/>
          </a:prstGeom>
          <a:noFill/>
          <a:ln w="9525">
            <a:noFill/>
            <a:miter lim="800000"/>
            <a:headEnd/>
            <a:tailEnd/>
          </a:ln>
        </p:spPr>
        <p:txBody>
          <a:bodyPr wrap="none">
            <a:spAutoFit/>
          </a:bodyPr>
          <a:lstStyle/>
          <a:p>
            <a:r>
              <a:rPr lang="en-US" altLang="zh-CN" sz="1600">
                <a:latin typeface="Calibri" pitchFamily="34" charset="0"/>
              </a:rPr>
              <a:t>Sean R Collins, et al. </a:t>
            </a:r>
            <a:r>
              <a:rPr lang="en-US" altLang="zh-CN" sz="1600" i="1">
                <a:latin typeface="Calibri" pitchFamily="34" charset="0"/>
              </a:rPr>
              <a:t>Genome Biology 7: R63, 2006.</a:t>
            </a:r>
          </a:p>
        </p:txBody>
      </p:sp>
      <p:graphicFrame>
        <p:nvGraphicFramePr>
          <p:cNvPr id="9" name="表格 8"/>
          <p:cNvGraphicFramePr>
            <a:graphicFrameLocks noGrp="1"/>
          </p:cNvGraphicFramePr>
          <p:nvPr/>
        </p:nvGraphicFramePr>
        <p:xfrm>
          <a:off x="1258888" y="2133600"/>
          <a:ext cx="6168390" cy="794388"/>
        </p:xfrm>
        <a:graphic>
          <a:graphicData uri="http://schemas.openxmlformats.org/drawingml/2006/table">
            <a:tbl>
              <a:tblPr firstRow="1" bandRow="1">
                <a:tableStyleId>{5C22544A-7EE6-4342-B048-85BDC9FD1C3A}</a:tableStyleId>
              </a:tblPr>
              <a:tblGrid>
                <a:gridCol w="1590612"/>
                <a:gridCol w="2436558"/>
                <a:gridCol w="2141220"/>
              </a:tblGrid>
              <a:tr h="428628">
                <a:tc>
                  <a:txBody>
                    <a:bodyPr/>
                    <a:lstStyle/>
                    <a:p>
                      <a:pPr algn="ctr"/>
                      <a:r>
                        <a:rPr lang="en-US" sz="1800" b="1" kern="1200" dirty="0" smtClean="0">
                          <a:solidFill>
                            <a:schemeClr val="tx1"/>
                          </a:solidFill>
                          <a:latin typeface="+mn-lt"/>
                          <a:ea typeface="+mn-ea"/>
                          <a:cs typeface="+mn-cs"/>
                        </a:rPr>
                        <a:t>No interaction</a:t>
                      </a:r>
                      <a:endParaRPr lang="zh-CN" altLang="en-US" sz="18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kern="1200" dirty="0" smtClean="0">
                          <a:solidFill>
                            <a:schemeClr val="tx1"/>
                          </a:solidFill>
                          <a:latin typeface="+mn-lt"/>
                          <a:ea typeface="+mn-ea"/>
                          <a:cs typeface="+mn-cs"/>
                        </a:rPr>
                        <a:t>Synthetic sick/Lethality</a:t>
                      </a:r>
                      <a:endParaRPr lang="zh-CN" altLang="en-US" sz="18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kern="1200" dirty="0" smtClean="0">
                          <a:solidFill>
                            <a:schemeClr val="tx1"/>
                          </a:solidFill>
                          <a:latin typeface="+mn-lt"/>
                          <a:ea typeface="+mn-ea"/>
                          <a:cs typeface="+mn-cs"/>
                        </a:rPr>
                        <a:t>Synthetic alleviating</a:t>
                      </a:r>
                      <a:endParaRPr lang="zh-CN" altLang="en-US" sz="18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719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5145" name="Picture 66"/>
          <p:cNvPicPr>
            <a:picLocks noChangeAspect="1" noChangeArrowheads="1"/>
          </p:cNvPicPr>
          <p:nvPr/>
        </p:nvPicPr>
        <p:blipFill>
          <a:blip r:embed="rId4" cstate="print"/>
          <a:srcRect/>
          <a:stretch>
            <a:fillRect/>
          </a:stretch>
        </p:blipFill>
        <p:spPr bwMode="auto">
          <a:xfrm>
            <a:off x="7126288" y="3756025"/>
            <a:ext cx="1190625" cy="2627313"/>
          </a:xfrm>
          <a:prstGeom prst="rect">
            <a:avLst/>
          </a:prstGeom>
          <a:noFill/>
          <a:ln w="9525">
            <a:noFill/>
            <a:miter lim="800000"/>
            <a:headEnd/>
            <a:tailEnd/>
          </a:ln>
        </p:spPr>
      </p:pic>
      <p:sp>
        <p:nvSpPr>
          <p:cNvPr id="5146" name="AutoShape 68"/>
          <p:cNvSpPr>
            <a:spLocks noChangeArrowheads="1"/>
          </p:cNvSpPr>
          <p:nvPr/>
        </p:nvSpPr>
        <p:spPr bwMode="auto">
          <a:xfrm>
            <a:off x="3059113" y="5356225"/>
            <a:ext cx="3927475" cy="228600"/>
          </a:xfrm>
          <a:prstGeom prst="rightArrow">
            <a:avLst>
              <a:gd name="adj1" fmla="val 50000"/>
              <a:gd name="adj2" fmla="val 50110"/>
            </a:avLst>
          </a:prstGeom>
          <a:solidFill>
            <a:srgbClr val="0070C0"/>
          </a:solidFill>
          <a:ln w="9525">
            <a:noFill/>
            <a:miter lim="800000"/>
            <a:headEnd/>
            <a:tailEnd/>
          </a:ln>
        </p:spPr>
        <p:txBody>
          <a:bodyPr wrap="none" anchor="ctr"/>
          <a:lstStyle/>
          <a:p>
            <a:endParaRPr lang="zh-CN" altLang="en-US">
              <a:latin typeface="Calibri" pitchFamily="34" charset="0"/>
            </a:endParaRPr>
          </a:p>
        </p:txBody>
      </p:sp>
      <p:pic>
        <p:nvPicPr>
          <p:cNvPr id="5147" name="Picture 3"/>
          <p:cNvPicPr>
            <a:picLocks noChangeAspect="1" noChangeArrowheads="1"/>
          </p:cNvPicPr>
          <p:nvPr/>
        </p:nvPicPr>
        <p:blipFill>
          <a:blip r:embed="rId5" cstate="print"/>
          <a:srcRect/>
          <a:stretch>
            <a:fillRect/>
          </a:stretch>
        </p:blipFill>
        <p:spPr bwMode="auto">
          <a:xfrm>
            <a:off x="785813" y="3695700"/>
            <a:ext cx="2073275" cy="2687638"/>
          </a:xfrm>
          <a:prstGeom prst="rect">
            <a:avLst/>
          </a:prstGeom>
          <a:noFill/>
          <a:ln w="9525">
            <a:noFill/>
            <a:miter lim="800000"/>
            <a:headEnd/>
            <a:tailEnd/>
          </a:ln>
        </p:spPr>
      </p:pic>
      <p:graphicFrame>
        <p:nvGraphicFramePr>
          <p:cNvPr id="5122" name="Object 31"/>
          <p:cNvGraphicFramePr>
            <a:graphicFrameLocks noChangeAspect="1"/>
          </p:cNvGraphicFramePr>
          <p:nvPr/>
        </p:nvGraphicFramePr>
        <p:xfrm>
          <a:off x="4000500" y="1500188"/>
          <a:ext cx="4244975" cy="352425"/>
        </p:xfrm>
        <a:graphic>
          <a:graphicData uri="http://schemas.openxmlformats.org/presentationml/2006/ole">
            <p:oleObj spid="_x0000_s18446" name="Formula" r:id="rId6" imgW="2141220" imgH="177800" progId="Equation.Ribbit">
              <p:embed/>
            </p:oleObj>
          </a:graphicData>
        </a:graphic>
      </p:graphicFrame>
      <p:graphicFrame>
        <p:nvGraphicFramePr>
          <p:cNvPr id="5123" name="Object 5"/>
          <p:cNvGraphicFramePr>
            <a:graphicFrameLocks noChangeAspect="1"/>
          </p:cNvGraphicFramePr>
          <p:nvPr/>
        </p:nvGraphicFramePr>
        <p:xfrm>
          <a:off x="1714500" y="2571750"/>
          <a:ext cx="660400" cy="300038"/>
        </p:xfrm>
        <a:graphic>
          <a:graphicData uri="http://schemas.openxmlformats.org/presentationml/2006/ole">
            <p:oleObj spid="_x0000_s18447" name="Formula" r:id="rId7" imgW="332740" imgH="151130" progId="Equation.Ribbit">
              <p:embed/>
            </p:oleObj>
          </a:graphicData>
        </a:graphic>
      </p:graphicFrame>
      <p:graphicFrame>
        <p:nvGraphicFramePr>
          <p:cNvPr id="5124" name="Object 33"/>
          <p:cNvGraphicFramePr>
            <a:graphicFrameLocks noChangeAspect="1"/>
          </p:cNvGraphicFramePr>
          <p:nvPr/>
        </p:nvGraphicFramePr>
        <p:xfrm>
          <a:off x="5072063" y="3071813"/>
          <a:ext cx="660400" cy="300037"/>
        </p:xfrm>
        <a:graphic>
          <a:graphicData uri="http://schemas.openxmlformats.org/presentationml/2006/ole">
            <p:oleObj spid="_x0000_s18448" name="Formula" r:id="rId8" imgW="332740" imgH="151130" progId="Equation.Ribbit">
              <p:embed/>
            </p:oleObj>
          </a:graphicData>
        </a:graphic>
      </p:graphicFrame>
      <p:graphicFrame>
        <p:nvGraphicFramePr>
          <p:cNvPr id="5125" name="Object 7"/>
          <p:cNvGraphicFramePr>
            <a:graphicFrameLocks noChangeAspect="1"/>
          </p:cNvGraphicFramePr>
          <p:nvPr/>
        </p:nvGraphicFramePr>
        <p:xfrm>
          <a:off x="3786188" y="2571750"/>
          <a:ext cx="660400" cy="300038"/>
        </p:xfrm>
        <a:graphic>
          <a:graphicData uri="http://schemas.openxmlformats.org/presentationml/2006/ole">
            <p:oleObj spid="_x0000_s18449" name="Formula" r:id="rId9" imgW="332740" imgH="151130" progId="Equation.Ribbit">
              <p:embed/>
            </p:oleObj>
          </a:graphicData>
        </a:graphic>
      </p:graphicFrame>
      <p:graphicFrame>
        <p:nvGraphicFramePr>
          <p:cNvPr id="5126" name="Object 35"/>
          <p:cNvGraphicFramePr>
            <a:graphicFrameLocks noChangeAspect="1"/>
          </p:cNvGraphicFramePr>
          <p:nvPr/>
        </p:nvGraphicFramePr>
        <p:xfrm>
          <a:off x="6143625" y="2571750"/>
          <a:ext cx="660400" cy="300038"/>
        </p:xfrm>
        <a:graphic>
          <a:graphicData uri="http://schemas.openxmlformats.org/presentationml/2006/ole">
            <p:oleObj spid="_x0000_s18450" name="Formula" r:id="rId10" imgW="332740" imgH="151130" progId="Equation.Ribbit">
              <p:embed/>
            </p:oleObj>
          </a:graphicData>
        </a:graphic>
      </p:graphicFrame>
      <p:graphicFrame>
        <p:nvGraphicFramePr>
          <p:cNvPr id="5127" name="Object 7"/>
          <p:cNvGraphicFramePr>
            <a:graphicFrameLocks noChangeAspect="1"/>
          </p:cNvGraphicFramePr>
          <p:nvPr/>
        </p:nvGraphicFramePr>
        <p:xfrm>
          <a:off x="3225800" y="4192588"/>
          <a:ext cx="3522663" cy="846137"/>
        </p:xfrm>
        <a:graphic>
          <a:graphicData uri="http://schemas.openxmlformats.org/presentationml/2006/ole">
            <p:oleObj spid="_x0000_s18451" name="Formula" r:id="rId11" imgW="2002790" imgH="480060" progId="Equation.Ribbit">
              <p:embed/>
            </p:oleObj>
          </a:graphicData>
        </a:graphic>
      </p:graphicFrame>
    </p:spTree>
  </p:cSld>
  <p:clrMapOvr>
    <a:masterClrMapping/>
  </p:clrMapOvr>
  <p:transition advTm="28751"/>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p:txBody>
          <a:bodyPr/>
          <a:lstStyle/>
          <a:p>
            <a:pPr eaLnBrk="1" hangingPunct="1"/>
            <a:r>
              <a:rPr lang="en-US" altLang="zh-CN" smtClean="0"/>
              <a:t>PPI databases</a:t>
            </a:r>
          </a:p>
        </p:txBody>
      </p:sp>
      <p:sp>
        <p:nvSpPr>
          <p:cNvPr id="38915" name="Rectangle 1027"/>
          <p:cNvSpPr>
            <a:spLocks noGrp="1" noChangeArrowheads="1"/>
          </p:cNvSpPr>
          <p:nvPr>
            <p:ph idx="1"/>
          </p:nvPr>
        </p:nvSpPr>
        <p:spPr/>
        <p:txBody>
          <a:bodyPr/>
          <a:lstStyle/>
          <a:p>
            <a:pPr eaLnBrk="1" hangingPunct="1">
              <a:lnSpc>
                <a:spcPct val="90000"/>
              </a:lnSpc>
            </a:pPr>
            <a:r>
              <a:rPr lang="en-US" altLang="zh-CN" sz="2400" smtClean="0"/>
              <a:t>MIPS: </a:t>
            </a:r>
            <a:r>
              <a:rPr lang="en-US" altLang="zh-CN" sz="2800" smtClean="0"/>
              <a:t>Munich Information center for Protein Sequences </a:t>
            </a:r>
            <a:r>
              <a:rPr lang="en-US" altLang="zh-CN" sz="2400" smtClean="0"/>
              <a:t> (</a:t>
            </a:r>
            <a:r>
              <a:rPr lang="en-US" altLang="zh-CN" sz="2400" smtClean="0">
                <a:solidFill>
                  <a:schemeClr val="folHlink"/>
                </a:solidFill>
              </a:rPr>
              <a:t>http://mips.gsf.de</a:t>
            </a:r>
            <a:r>
              <a:rPr lang="en-US" altLang="zh-CN" sz="2400" smtClean="0"/>
              <a:t>)</a:t>
            </a:r>
          </a:p>
          <a:p>
            <a:pPr eaLnBrk="1" hangingPunct="1">
              <a:lnSpc>
                <a:spcPct val="90000"/>
              </a:lnSpc>
            </a:pPr>
            <a:r>
              <a:rPr lang="en-US" altLang="zh-CN" sz="2400" smtClean="0"/>
              <a:t>DIP: Database of Interacting Proteins (</a:t>
            </a:r>
            <a:r>
              <a:rPr lang="en-US" altLang="zh-CN" sz="2400" smtClean="0">
                <a:solidFill>
                  <a:schemeClr val="folHlink"/>
                </a:solidFill>
              </a:rPr>
              <a:t>http://dip.doe-mbi.ucla.edu</a:t>
            </a:r>
            <a:r>
              <a:rPr lang="en-US" altLang="zh-CN" sz="2400" smtClean="0"/>
              <a:t>)</a:t>
            </a:r>
          </a:p>
          <a:p>
            <a:pPr eaLnBrk="1" hangingPunct="1">
              <a:lnSpc>
                <a:spcPct val="90000"/>
              </a:lnSpc>
            </a:pPr>
            <a:r>
              <a:rPr lang="en-US" altLang="zh-CN" sz="2400" smtClean="0"/>
              <a:t>BIND: </a:t>
            </a:r>
            <a:r>
              <a:rPr lang="en-GB" altLang="zh-CN" sz="2400" smtClean="0"/>
              <a:t>Biomolecular Interaction Network Database (</a:t>
            </a:r>
            <a:r>
              <a:rPr lang="en-GB" altLang="zh-CN" sz="2400" smtClean="0">
                <a:solidFill>
                  <a:schemeClr val="folHlink"/>
                </a:solidFill>
              </a:rPr>
              <a:t>http://</a:t>
            </a:r>
            <a:r>
              <a:rPr lang="en-US" altLang="zh-CN" sz="2400" smtClean="0">
                <a:solidFill>
                  <a:schemeClr val="folHlink"/>
                </a:solidFill>
              </a:rPr>
              <a:t>www.bind.ca</a:t>
            </a:r>
            <a:r>
              <a:rPr lang="en-US" altLang="zh-CN" sz="2400" smtClean="0"/>
              <a:t>)</a:t>
            </a:r>
          </a:p>
          <a:p>
            <a:pPr eaLnBrk="1" hangingPunct="1">
              <a:lnSpc>
                <a:spcPct val="90000"/>
              </a:lnSpc>
            </a:pPr>
            <a:r>
              <a:rPr lang="en-US" altLang="zh-CN" sz="2400" smtClean="0"/>
              <a:t>GRID: General Repository for Interaction Datasets (</a:t>
            </a:r>
            <a:r>
              <a:rPr lang="en-US" altLang="zh-CN" sz="2400" smtClean="0">
                <a:solidFill>
                  <a:schemeClr val="folHlink"/>
                </a:solidFill>
              </a:rPr>
              <a:t>http://biodata.mshri.on.ca/grid</a:t>
            </a:r>
            <a:r>
              <a:rPr lang="en-US" altLang="zh-CN" sz="2400" smtClean="0"/>
              <a:t>)</a:t>
            </a:r>
          </a:p>
          <a:p>
            <a:pPr eaLnBrk="1" hangingPunct="1">
              <a:lnSpc>
                <a:spcPct val="90000"/>
              </a:lnSpc>
            </a:pPr>
            <a:r>
              <a:rPr lang="en-US" altLang="zh-CN" sz="2400" smtClean="0"/>
              <a:t>MINT: </a:t>
            </a:r>
            <a:r>
              <a:rPr lang="en-US" altLang="zh-CN" sz="2800" smtClean="0"/>
              <a:t>Molecular Interaction Database  (</a:t>
            </a:r>
            <a:r>
              <a:rPr lang="en-US" altLang="zh-CN" sz="2400" smtClean="0">
                <a:solidFill>
                  <a:schemeClr val="folHlink"/>
                </a:solidFill>
              </a:rPr>
              <a:t>http://cbm.bio.uniroma2.it/mint/</a:t>
            </a:r>
            <a:r>
              <a:rPr lang="en-US" altLang="zh-CN" sz="2800" smtClean="0">
                <a:solidFill>
                  <a:schemeClr val="folHlink"/>
                </a:solidFill>
              </a:rPr>
              <a:t>)</a:t>
            </a:r>
            <a:endParaRPr lang="en-US" altLang="zh-CN" sz="2400" smtClean="0">
              <a:solidFill>
                <a:schemeClr val="folHlink"/>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pPr eaLnBrk="1" hangingPunct="1"/>
            <a:r>
              <a:rPr lang="en-US" altLang="zh-CN" smtClean="0"/>
              <a:t>Further Reading</a:t>
            </a:r>
            <a:endParaRPr lang="zh-CN" altLang="en-US" smtClean="0"/>
          </a:p>
        </p:txBody>
      </p:sp>
      <p:sp>
        <p:nvSpPr>
          <p:cNvPr id="39939" name="内容占位符 2"/>
          <p:cNvSpPr>
            <a:spLocks noGrp="1"/>
          </p:cNvSpPr>
          <p:nvPr>
            <p:ph idx="1"/>
          </p:nvPr>
        </p:nvSpPr>
        <p:spPr/>
        <p:txBody>
          <a:bodyPr/>
          <a:lstStyle/>
          <a:p>
            <a:pPr eaLnBrk="1" hangingPunct="1"/>
            <a:r>
              <a:rPr lang="en-US" altLang="zh-CN" smtClean="0"/>
              <a:t>For more experimental methods and databases, please read the following review paper</a:t>
            </a:r>
          </a:p>
          <a:p>
            <a:pPr lvl="1" eaLnBrk="1" hangingPunct="1"/>
            <a:r>
              <a:rPr lang="en-US" altLang="zh-CN" smtClean="0"/>
              <a:t>Shoemaker BA, Panchenko AR (2007) Deciphering Protein–Protein Interactions. Part I. Experimental Techniques and Databases. PLoS Comput Biol 3(3): e42. doi:10.1371/journal.pcbi.0030042. </a:t>
            </a:r>
          </a:p>
          <a:p>
            <a:pPr eaLnBrk="1" hangingPunct="1"/>
            <a:endParaRPr lang="en-US" altLang="zh-CN" smtClean="0"/>
          </a:p>
          <a:p>
            <a:pPr eaLnBrk="1" hangingPunct="1">
              <a:buFont typeface="Arial" pitchFamily="34" charset="0"/>
              <a:buNone/>
            </a:pPr>
            <a:endParaRPr lang="zh-CN" altLang="en-US"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ltLang="zh-CN" sz="4000" dirty="0" smtClean="0"/>
              <a:t>Protein-protein interactions (Computational Methods)</a:t>
            </a:r>
          </a:p>
        </p:txBody>
      </p:sp>
      <p:sp>
        <p:nvSpPr>
          <p:cNvPr id="41987" name="Rectangle 3"/>
          <p:cNvSpPr>
            <a:spLocks noGrp="1" noChangeArrowheads="1"/>
          </p:cNvSpPr>
          <p:nvPr>
            <p:ph idx="1"/>
          </p:nvPr>
        </p:nvSpPr>
        <p:spPr/>
        <p:txBody>
          <a:bodyPr/>
          <a:lstStyle/>
          <a:p>
            <a:pPr eaLnBrk="1" hangingPunct="1">
              <a:lnSpc>
                <a:spcPct val="90000"/>
              </a:lnSpc>
            </a:pPr>
            <a:r>
              <a:rPr lang="en-US" altLang="zh-CN" smtClean="0"/>
              <a:t>Gene fusion method (A.Enright 1999. E.Maccote 1999) </a:t>
            </a:r>
          </a:p>
          <a:p>
            <a:pPr eaLnBrk="1" hangingPunct="1">
              <a:lnSpc>
                <a:spcPct val="90000"/>
              </a:lnSpc>
            </a:pPr>
            <a:r>
              <a:rPr lang="en-US" altLang="zh-CN" smtClean="0"/>
              <a:t>Phylogenetic profile method (M.Pellegrini 1999, D.Eisenberg, 1999).</a:t>
            </a:r>
          </a:p>
          <a:p>
            <a:pPr eaLnBrk="1" hangingPunct="1">
              <a:lnSpc>
                <a:spcPct val="90000"/>
              </a:lnSpc>
            </a:pPr>
            <a:r>
              <a:rPr lang="en-US" altLang="zh-CN" smtClean="0"/>
              <a:t>Gene cluster method (R.</a:t>
            </a:r>
            <a:r>
              <a:rPr lang="en-US" altLang="zh-CN" smtClean="0">
                <a:latin typeface="Times New Roman" pitchFamily="18" charset="0"/>
              </a:rPr>
              <a:t>Overbeek, 1999).</a:t>
            </a:r>
            <a:endParaRPr lang="en-US" altLang="zh-CN" smtClean="0"/>
          </a:p>
          <a:p>
            <a:pPr eaLnBrk="1" hangingPunct="1">
              <a:lnSpc>
                <a:spcPct val="90000"/>
              </a:lnSpc>
            </a:pPr>
            <a:r>
              <a:rPr lang="en-US" altLang="zh-CN" smtClean="0"/>
              <a:t>Highly co-expressed gene pairs.</a:t>
            </a:r>
            <a:endParaRPr lang="zh-CN" altLang="en-US"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Part II: Predicting Protein-protein Interactions</a:t>
            </a:r>
            <a:endParaRPr lang="zh-CN" altLang="en-US" dirty="0"/>
          </a:p>
        </p:txBody>
      </p:sp>
      <p:sp>
        <p:nvSpPr>
          <p:cNvPr id="3" name="内容占位符 2"/>
          <p:cNvSpPr>
            <a:spLocks noGrp="1"/>
          </p:cNvSpPr>
          <p:nvPr>
            <p:ph idx="1"/>
          </p:nvPr>
        </p:nvSpPr>
        <p:spPr/>
        <p:txBody>
          <a:bodyPr/>
          <a:lstStyle/>
          <a:p>
            <a:r>
              <a:rPr lang="en-US" altLang="zh-CN" dirty="0" smtClean="0"/>
              <a:t>Some computational methods</a:t>
            </a:r>
          </a:p>
          <a:p>
            <a:r>
              <a:rPr lang="en-US" altLang="zh-CN" dirty="0" smtClean="0"/>
              <a:t>Predicting protein-protein interaction from domains</a:t>
            </a:r>
          </a:p>
          <a:p>
            <a:pPr lvl="1"/>
            <a:r>
              <a:rPr lang="en-US" altLang="zh-CN" dirty="0" smtClean="0"/>
              <a:t>Association method</a:t>
            </a:r>
          </a:p>
          <a:p>
            <a:pPr lvl="1"/>
            <a:r>
              <a:rPr lang="en-US" altLang="zh-CN" dirty="0" smtClean="0"/>
              <a:t>MLE method</a:t>
            </a:r>
          </a:p>
          <a:p>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1027"/>
          <p:cNvSpPr txBox="1">
            <a:spLocks noChangeArrowheads="1"/>
          </p:cNvSpPr>
          <p:nvPr/>
        </p:nvSpPr>
        <p:spPr bwMode="auto">
          <a:xfrm>
            <a:off x="3048000" y="6309320"/>
            <a:ext cx="6096000" cy="336550"/>
          </a:xfrm>
          <a:prstGeom prst="rect">
            <a:avLst/>
          </a:prstGeom>
          <a:noFill/>
          <a:ln w="9525">
            <a:noFill/>
            <a:miter lim="800000"/>
            <a:headEnd/>
            <a:tailEnd/>
          </a:ln>
        </p:spPr>
        <p:txBody>
          <a:bodyPr>
            <a:spAutoFit/>
          </a:bodyPr>
          <a:lstStyle/>
          <a:p>
            <a:pPr algn="r">
              <a:spcBef>
                <a:spcPct val="50000"/>
              </a:spcBef>
            </a:pPr>
            <a:r>
              <a:rPr lang="en-US" altLang="zh-CN" sz="1600" dirty="0">
                <a:latin typeface="Times New Roman" pitchFamily="18" charset="0"/>
              </a:rPr>
              <a:t>From: Nature Vol. 405, June.15, 2000, 823-826</a:t>
            </a:r>
          </a:p>
        </p:txBody>
      </p:sp>
      <p:graphicFrame>
        <p:nvGraphicFramePr>
          <p:cNvPr id="6146" name="Object 2"/>
          <p:cNvGraphicFramePr>
            <a:graphicFrameLocks noChangeAspect="1"/>
          </p:cNvGraphicFramePr>
          <p:nvPr/>
        </p:nvGraphicFramePr>
        <p:xfrm>
          <a:off x="1547664" y="1700808"/>
          <a:ext cx="5943600" cy="4419600"/>
        </p:xfrm>
        <a:graphic>
          <a:graphicData uri="http://schemas.openxmlformats.org/presentationml/2006/ole">
            <p:oleObj spid="_x0000_s19460" name="Bitmap Image" r:id="rId3" imgW="4885714" imgH="3200000" progId="PBrush">
              <p:embed/>
            </p:oleObj>
          </a:graphicData>
        </a:graphic>
      </p:graphicFrame>
      <p:sp>
        <p:nvSpPr>
          <p:cNvPr id="4" name="标题 3"/>
          <p:cNvSpPr>
            <a:spLocks noGrp="1"/>
          </p:cNvSpPr>
          <p:nvPr>
            <p:ph type="title"/>
          </p:nvPr>
        </p:nvSpPr>
        <p:spPr/>
        <p:txBody>
          <a:bodyPr/>
          <a:lstStyle/>
          <a:p>
            <a:r>
              <a:rPr lang="en-US" altLang="zh-CN" dirty="0" smtClean="0"/>
              <a:t>Rosetta Stone Method</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2411760" y="1556792"/>
          <a:ext cx="4968552" cy="4865754"/>
        </p:xfrm>
        <a:graphic>
          <a:graphicData uri="http://schemas.openxmlformats.org/presentationml/2006/ole">
            <p:oleObj spid="_x0000_s20484" name="位图图像" r:id="rId4" imgW="3924848" imgH="5544324" progId="PBrush">
              <p:embed/>
            </p:oleObj>
          </a:graphicData>
        </a:graphic>
      </p:graphicFrame>
      <p:sp>
        <p:nvSpPr>
          <p:cNvPr id="7171" name="Text Box 3"/>
          <p:cNvSpPr txBox="1">
            <a:spLocks noChangeArrowheads="1"/>
          </p:cNvSpPr>
          <p:nvPr/>
        </p:nvSpPr>
        <p:spPr bwMode="auto">
          <a:xfrm>
            <a:off x="3657600" y="6553200"/>
            <a:ext cx="5486400" cy="304800"/>
          </a:xfrm>
          <a:prstGeom prst="rect">
            <a:avLst/>
          </a:prstGeom>
          <a:noFill/>
          <a:ln w="9525">
            <a:noFill/>
            <a:miter lim="800000"/>
            <a:headEnd/>
            <a:tailEnd/>
          </a:ln>
        </p:spPr>
        <p:txBody>
          <a:bodyPr>
            <a:spAutoFit/>
          </a:bodyPr>
          <a:lstStyle/>
          <a:p>
            <a:pPr algn="r">
              <a:spcBef>
                <a:spcPct val="50000"/>
              </a:spcBef>
            </a:pPr>
            <a:r>
              <a:rPr lang="en-US" altLang="zh-CN" sz="1400" dirty="0">
                <a:latin typeface="Times New Roman" pitchFamily="18" charset="0"/>
              </a:rPr>
              <a:t>From: Nature Vol. 405, June, 15, 2000, 823-826</a:t>
            </a:r>
          </a:p>
        </p:txBody>
      </p:sp>
      <p:sp>
        <p:nvSpPr>
          <p:cNvPr id="4" name="标题 3"/>
          <p:cNvSpPr>
            <a:spLocks noGrp="1"/>
          </p:cNvSpPr>
          <p:nvPr>
            <p:ph type="title"/>
          </p:nvPr>
        </p:nvSpPr>
        <p:spPr/>
        <p:txBody>
          <a:bodyPr/>
          <a:lstStyle/>
          <a:p>
            <a:r>
              <a:rPr lang="en-US" altLang="zh-CN" dirty="0" err="1" smtClean="0"/>
              <a:t>Phylogenetic</a:t>
            </a:r>
            <a:r>
              <a:rPr lang="en-US" altLang="zh-CN" dirty="0" smtClean="0"/>
              <a:t> Profiles Method</a:t>
            </a: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1143000" y="2057400"/>
            <a:ext cx="6553200" cy="3729038"/>
          </a:xfrm>
          <a:prstGeom prst="rect">
            <a:avLst/>
          </a:prstGeom>
          <a:noFill/>
          <a:ln w="9525">
            <a:noFill/>
            <a:miter lim="800000"/>
            <a:headEnd/>
            <a:tailEnd/>
          </a:ln>
        </p:spPr>
      </p:pic>
      <p:sp>
        <p:nvSpPr>
          <p:cNvPr id="43011" name="Text Box 3"/>
          <p:cNvSpPr txBox="1">
            <a:spLocks noChangeArrowheads="1"/>
          </p:cNvSpPr>
          <p:nvPr/>
        </p:nvSpPr>
        <p:spPr bwMode="auto">
          <a:xfrm>
            <a:off x="2514600" y="6172200"/>
            <a:ext cx="5105400" cy="366713"/>
          </a:xfrm>
          <a:prstGeom prst="rect">
            <a:avLst/>
          </a:prstGeom>
          <a:noFill/>
          <a:ln w="9525">
            <a:noFill/>
            <a:miter lim="800000"/>
            <a:headEnd/>
            <a:tailEnd/>
          </a:ln>
        </p:spPr>
        <p:txBody>
          <a:bodyPr>
            <a:spAutoFit/>
          </a:bodyPr>
          <a:lstStyle/>
          <a:p>
            <a:pPr>
              <a:spcBef>
                <a:spcPct val="50000"/>
              </a:spcBef>
            </a:pPr>
            <a:r>
              <a:rPr lang="en-US" altLang="zh-CN">
                <a:latin typeface="Tahoma" pitchFamily="34" charset="0"/>
              </a:rPr>
              <a:t>From: R.Overbeek, PNAS 96, 2896-2901, 1999.</a:t>
            </a:r>
          </a:p>
        </p:txBody>
      </p:sp>
      <p:sp>
        <p:nvSpPr>
          <p:cNvPr id="6" name="标题 5"/>
          <p:cNvSpPr>
            <a:spLocks noGrp="1"/>
          </p:cNvSpPr>
          <p:nvPr>
            <p:ph type="title"/>
          </p:nvPr>
        </p:nvSpPr>
        <p:spPr/>
        <p:txBody>
          <a:bodyPr rtlCol="0">
            <a:normAutofit fontScale="90000"/>
          </a:bodyPr>
          <a:lstStyle/>
          <a:p>
            <a:pPr eaLnBrk="1" fontAlgn="auto" hangingPunct="1">
              <a:spcAft>
                <a:spcPts val="0"/>
              </a:spcAft>
              <a:defRPr/>
            </a:pPr>
            <a:r>
              <a:rPr lang="en-US" altLang="zh-CN" dirty="0" smtClean="0"/>
              <a:t>Using Gene Clusters </a:t>
            </a:r>
            <a:br>
              <a:rPr lang="en-US" altLang="zh-CN" dirty="0" smtClean="0"/>
            </a:br>
            <a:r>
              <a:rPr lang="en-US" altLang="zh-CN" dirty="0" smtClean="0"/>
              <a:t>to Infer Functional Coupling</a:t>
            </a:r>
            <a:endParaRPr lang="zh-CN" altLang="en-US" dirty="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pro-pro-trans"/>
          <p:cNvPicPr>
            <a:picLocks noChangeAspect="1" noChangeArrowheads="1"/>
          </p:cNvPicPr>
          <p:nvPr/>
        </p:nvPicPr>
        <p:blipFill>
          <a:blip r:embed="rId3" cstate="print"/>
          <a:srcRect/>
          <a:stretch>
            <a:fillRect/>
          </a:stretch>
        </p:blipFill>
        <p:spPr bwMode="auto">
          <a:xfrm>
            <a:off x="1071563" y="2143125"/>
            <a:ext cx="3529012" cy="2505075"/>
          </a:xfrm>
          <a:prstGeom prst="rect">
            <a:avLst/>
          </a:prstGeom>
          <a:noFill/>
          <a:ln w="9525">
            <a:noFill/>
            <a:miter lim="800000"/>
            <a:headEnd/>
            <a:tailEnd/>
          </a:ln>
        </p:spPr>
      </p:pic>
      <p:pic>
        <p:nvPicPr>
          <p:cNvPr id="44035" name="Picture 3" descr="icon1"/>
          <p:cNvPicPr>
            <a:picLocks noChangeAspect="1" noChangeArrowheads="1"/>
          </p:cNvPicPr>
          <p:nvPr/>
        </p:nvPicPr>
        <p:blipFill>
          <a:blip r:embed="rId4" cstate="print"/>
          <a:srcRect/>
          <a:stretch>
            <a:fillRect/>
          </a:stretch>
        </p:blipFill>
        <p:spPr bwMode="auto">
          <a:xfrm>
            <a:off x="5500688" y="2143125"/>
            <a:ext cx="2520950" cy="2520950"/>
          </a:xfrm>
          <a:prstGeom prst="rect">
            <a:avLst/>
          </a:prstGeom>
          <a:noFill/>
          <a:ln w="9525">
            <a:noFill/>
            <a:miter lim="800000"/>
            <a:headEnd/>
            <a:tailEnd/>
          </a:ln>
        </p:spPr>
      </p:pic>
      <p:sp>
        <p:nvSpPr>
          <p:cNvPr id="44036" name="标题 3"/>
          <p:cNvSpPr>
            <a:spLocks noGrp="1"/>
          </p:cNvSpPr>
          <p:nvPr>
            <p:ph type="title"/>
          </p:nvPr>
        </p:nvSpPr>
        <p:spPr/>
        <p:txBody>
          <a:bodyPr/>
          <a:lstStyle/>
          <a:p>
            <a:pPr eaLnBrk="1" hangingPunct="1"/>
            <a:r>
              <a:rPr lang="en-US" altLang="zh-CN" dirty="0" smtClean="0"/>
              <a:t>Structure of Proteins</a:t>
            </a:r>
            <a:endParaRPr lang="zh-CN" altLang="en-US" dirty="0"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zh-CN" dirty="0" smtClean="0"/>
              <a:t>Predicting PPIs from Domains</a:t>
            </a:r>
          </a:p>
        </p:txBody>
      </p:sp>
      <p:graphicFrame>
        <p:nvGraphicFramePr>
          <p:cNvPr id="8194" name="Object 2"/>
          <p:cNvGraphicFramePr>
            <a:graphicFrameLocks noGrp="1" noChangeAspect="1"/>
          </p:cNvGraphicFramePr>
          <p:nvPr>
            <p:ph idx="1"/>
          </p:nvPr>
        </p:nvGraphicFramePr>
        <p:xfrm>
          <a:off x="1214438" y="5286375"/>
          <a:ext cx="7065962" cy="609600"/>
        </p:xfrm>
        <a:graphic>
          <a:graphicData uri="http://schemas.openxmlformats.org/presentationml/2006/ole">
            <p:oleObj spid="_x0000_s21508" name="位图图像" r:id="rId4" imgW="7066667" imgH="609524" progId="PBrush">
              <p:embed/>
            </p:oleObj>
          </a:graphicData>
        </a:graphic>
      </p:graphicFrame>
      <p:sp>
        <p:nvSpPr>
          <p:cNvPr id="8196" name="Rectangle 3"/>
          <p:cNvSpPr>
            <a:spLocks noGrp="1" noChangeArrowheads="1"/>
          </p:cNvSpPr>
          <p:nvPr>
            <p:ph type="body" sz="half" idx="4294967295"/>
          </p:nvPr>
        </p:nvSpPr>
        <p:spPr>
          <a:xfrm>
            <a:off x="928688" y="1714500"/>
            <a:ext cx="7772400" cy="3168650"/>
          </a:xfrm>
        </p:spPr>
        <p:txBody>
          <a:bodyPr/>
          <a:lstStyle/>
          <a:p>
            <a:pPr eaLnBrk="1" hangingPunct="1"/>
            <a:r>
              <a:rPr lang="en-US" altLang="zh-CN" sz="2800" smtClean="0"/>
              <a:t>Domains are treated as elementary unit of function.</a:t>
            </a:r>
          </a:p>
          <a:p>
            <a:pPr eaLnBrk="1" hangingPunct="1"/>
            <a:r>
              <a:rPr lang="en-US" altLang="zh-CN" sz="2800" smtClean="0"/>
              <a:t>Domains are responsible for the generation of interactions.</a:t>
            </a:r>
          </a:p>
          <a:p>
            <a:pPr eaLnBrk="1" hangingPunct="1"/>
            <a:r>
              <a:rPr lang="en-US" altLang="zh-CN" sz="2800" smtClean="0"/>
              <a:t>Understanding protein-protein interaction at the  domain level.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ltLang="zh-CN" smtClean="0"/>
              <a:t>Protein-protein interactions </a:t>
            </a:r>
            <a:br>
              <a:rPr lang="en-US" altLang="zh-CN" smtClean="0"/>
            </a:br>
            <a:r>
              <a:rPr lang="en-US" altLang="zh-CN" smtClean="0"/>
              <a:t>(Experimental methods)</a:t>
            </a:r>
          </a:p>
        </p:txBody>
      </p:sp>
      <p:sp>
        <p:nvSpPr>
          <p:cNvPr id="30723" name="Rectangle 3"/>
          <p:cNvSpPr>
            <a:spLocks noGrp="1" noChangeArrowheads="1"/>
          </p:cNvSpPr>
          <p:nvPr>
            <p:ph idx="1"/>
          </p:nvPr>
        </p:nvSpPr>
        <p:spPr/>
        <p:txBody>
          <a:bodyPr/>
          <a:lstStyle/>
          <a:p>
            <a:pPr eaLnBrk="1" hangingPunct="1"/>
            <a:r>
              <a:rPr lang="en-US" altLang="zh-CN" smtClean="0"/>
              <a:t>Co-immunoprecipitation.</a:t>
            </a:r>
          </a:p>
          <a:p>
            <a:pPr eaLnBrk="1" hangingPunct="1"/>
            <a:r>
              <a:rPr lang="en-US" altLang="zh-CN" smtClean="0"/>
              <a:t>Two-hybrid system (Uetz et al. 2000, Ito et al. 2000, 2001).</a:t>
            </a:r>
          </a:p>
          <a:p>
            <a:pPr eaLnBrk="1" hangingPunct="1"/>
            <a:r>
              <a:rPr lang="en-US" altLang="zh-CN" smtClean="0"/>
              <a:t>Purified Complex by mass spectrometry </a:t>
            </a:r>
          </a:p>
          <a:p>
            <a:pPr lvl="1" eaLnBrk="1" hangingPunct="1"/>
            <a:r>
              <a:rPr lang="en-US" altLang="zh-CN" smtClean="0"/>
              <a:t>TAP: Tandem affinity purification (Gavin et al. 2002).</a:t>
            </a:r>
          </a:p>
          <a:p>
            <a:pPr lvl="1" eaLnBrk="1" hangingPunct="1"/>
            <a:r>
              <a:rPr lang="en-US" altLang="zh-CN" smtClean="0"/>
              <a:t>HMS-PCI: high-throughput mass spectrometric protein complex identification (Ho et al. 2002).</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dirty="0" smtClean="0"/>
              <a:t>Domain Databases</a:t>
            </a:r>
          </a:p>
        </p:txBody>
      </p:sp>
      <p:sp>
        <p:nvSpPr>
          <p:cNvPr id="45059" name="Rectangle 3"/>
          <p:cNvSpPr>
            <a:spLocks noGrp="1" noChangeArrowheads="1"/>
          </p:cNvSpPr>
          <p:nvPr>
            <p:ph idx="1"/>
          </p:nvPr>
        </p:nvSpPr>
        <p:spPr/>
        <p:txBody>
          <a:bodyPr/>
          <a:lstStyle/>
          <a:p>
            <a:pPr eaLnBrk="1" hangingPunct="1"/>
            <a:r>
              <a:rPr lang="en-US" altLang="zh-CN" smtClean="0"/>
              <a:t>Pfam, domain classification by HMM.</a:t>
            </a:r>
          </a:p>
          <a:p>
            <a:pPr eaLnBrk="1" hangingPunct="1"/>
            <a:r>
              <a:rPr lang="en-US" altLang="zh-CN" smtClean="0"/>
              <a:t>Prodom.</a:t>
            </a:r>
          </a:p>
          <a:p>
            <a:pPr eaLnBrk="1" hangingPunct="1"/>
            <a:r>
              <a:rPr lang="en-US" altLang="zh-CN" smtClean="0"/>
              <a:t>PRINTS, fingerprint information of protein sequences.</a:t>
            </a:r>
          </a:p>
          <a:p>
            <a:pPr eaLnBrk="1" hangingPunct="1"/>
            <a:r>
              <a:rPr lang="en-US" altLang="zh-CN" smtClean="0"/>
              <a:t>SMART, mobile domain.</a:t>
            </a:r>
          </a:p>
          <a:p>
            <a:pPr eaLnBrk="1" hangingPunct="1"/>
            <a:r>
              <a:rPr lang="en-US" altLang="zh-CN" smtClean="0"/>
              <a:t>BLOCKs, multiple alignment blocks.</a:t>
            </a:r>
          </a:p>
          <a:p>
            <a:pPr eaLnBrk="1" hangingPunct="1"/>
            <a:r>
              <a:rPr lang="en-US" altLang="zh-CN" smtClean="0"/>
              <a:t>Interpro.</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0" y="0"/>
          <a:ext cx="9144000" cy="6858000"/>
        </p:xfrm>
        <a:graphic>
          <a:graphicData uri="http://schemas.openxmlformats.org/presentationml/2006/ole">
            <p:oleObj spid="_x0000_s22532" name="位图图像" r:id="rId3" imgW="9457143" imgH="5630061" progId="PBrush">
              <p:embed/>
            </p:oleObj>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smtClean="0"/>
              <a:t>Association-A simple method</a:t>
            </a:r>
          </a:p>
        </p:txBody>
      </p:sp>
      <p:sp>
        <p:nvSpPr>
          <p:cNvPr id="46083" name="Rectangle 3"/>
          <p:cNvSpPr>
            <a:spLocks noGrp="1" noChangeArrowheads="1"/>
          </p:cNvSpPr>
          <p:nvPr>
            <p:ph type="body" sz="half" idx="1"/>
          </p:nvPr>
        </p:nvSpPr>
        <p:spPr>
          <a:xfrm>
            <a:off x="1465263" y="4503738"/>
            <a:ext cx="7412037" cy="985837"/>
          </a:xfrm>
        </p:spPr>
        <p:txBody>
          <a:bodyPr/>
          <a:lstStyle/>
          <a:p>
            <a:pPr eaLnBrk="1" hangingPunct="1">
              <a:buFont typeface="Wingdings" pitchFamily="2" charset="2"/>
              <a:buNone/>
            </a:pPr>
            <a:r>
              <a:rPr lang="en-US" altLang="zh-CN" sz="2400" smtClean="0"/>
              <a:t>More observed PPIs for one domain pair will give higher probability of interaction for that domain pair.</a:t>
            </a:r>
          </a:p>
        </p:txBody>
      </p:sp>
      <p:pic>
        <p:nvPicPr>
          <p:cNvPr id="46084" name="Picture 4"/>
          <p:cNvPicPr>
            <a:picLocks noChangeAspect="1" noChangeArrowheads="1"/>
          </p:cNvPicPr>
          <p:nvPr/>
        </p:nvPicPr>
        <p:blipFill>
          <a:blip r:embed="rId3" cstate="print"/>
          <a:srcRect/>
          <a:stretch>
            <a:fillRect/>
          </a:stretch>
        </p:blipFill>
        <p:spPr bwMode="auto">
          <a:xfrm>
            <a:off x="1042988" y="2565400"/>
            <a:ext cx="7467600" cy="1081088"/>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p:txBody>
          <a:bodyPr/>
          <a:lstStyle/>
          <a:p>
            <a:pPr eaLnBrk="1" hangingPunct="1"/>
            <a:r>
              <a:rPr lang="en-US" altLang="zh-CN" smtClean="0"/>
              <a:t>Simple Example</a:t>
            </a:r>
          </a:p>
        </p:txBody>
      </p:sp>
      <p:grpSp>
        <p:nvGrpSpPr>
          <p:cNvPr id="2" name="Group 4"/>
          <p:cNvGrpSpPr>
            <a:grpSpLocks/>
          </p:cNvGrpSpPr>
          <p:nvPr/>
        </p:nvGrpSpPr>
        <p:grpSpPr bwMode="auto">
          <a:xfrm>
            <a:off x="4284663" y="2133600"/>
            <a:ext cx="3581400" cy="2362200"/>
            <a:chOff x="2880" y="1344"/>
            <a:chExt cx="2256" cy="1488"/>
          </a:xfrm>
        </p:grpSpPr>
        <p:sp>
          <p:nvSpPr>
            <p:cNvPr id="10251" name="Text Box 5"/>
            <p:cNvSpPr txBox="1">
              <a:spLocks noChangeArrowheads="1"/>
            </p:cNvSpPr>
            <p:nvPr/>
          </p:nvSpPr>
          <p:spPr bwMode="auto">
            <a:xfrm>
              <a:off x="2880" y="1344"/>
              <a:ext cx="2256" cy="288"/>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rPr>
                <a:t>By assoiation method:</a:t>
              </a:r>
            </a:p>
          </p:txBody>
        </p:sp>
        <p:sp>
          <p:nvSpPr>
            <p:cNvPr id="10252" name="Text Box 6"/>
            <p:cNvSpPr txBox="1">
              <a:spLocks noChangeArrowheads="1"/>
            </p:cNvSpPr>
            <p:nvPr/>
          </p:nvSpPr>
          <p:spPr bwMode="auto">
            <a:xfrm>
              <a:off x="2928" y="2544"/>
              <a:ext cx="1920" cy="288"/>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rPr>
                <a:t>Others are 0.0.</a:t>
              </a:r>
            </a:p>
          </p:txBody>
        </p:sp>
      </p:grpSp>
      <p:graphicFrame>
        <p:nvGraphicFramePr>
          <p:cNvPr id="10242" name="Object 3"/>
          <p:cNvGraphicFramePr>
            <a:graphicFrameLocks noGrp="1" noChangeAspect="1"/>
          </p:cNvGraphicFramePr>
          <p:nvPr>
            <p:ph sz="half" idx="1"/>
          </p:nvPr>
        </p:nvGraphicFramePr>
        <p:xfrm>
          <a:off x="1071563" y="2214563"/>
          <a:ext cx="2806700" cy="2392362"/>
        </p:xfrm>
        <a:graphic>
          <a:graphicData uri="http://schemas.openxmlformats.org/presentationml/2006/ole">
            <p:oleObj spid="_x0000_s23560" name="Bitmap Image" r:id="rId4" imgW="3734321" imgH="2085714" progId="PBrush">
              <p:embed/>
            </p:oleObj>
          </a:graphicData>
        </a:graphic>
      </p:graphicFrame>
      <p:sp>
        <p:nvSpPr>
          <p:cNvPr id="10247" name="Rectangle 8"/>
          <p:cNvSpPr>
            <a:spLocks noChangeArrowheads="1"/>
          </p:cNvSpPr>
          <p:nvPr/>
        </p:nvSpPr>
        <p:spPr bwMode="auto">
          <a:xfrm>
            <a:off x="2805113" y="2914650"/>
            <a:ext cx="9144000" cy="0"/>
          </a:xfrm>
          <a:prstGeom prst="rect">
            <a:avLst/>
          </a:prstGeom>
          <a:noFill/>
          <a:ln w="9525">
            <a:noFill/>
            <a:miter lim="800000"/>
            <a:headEnd/>
            <a:tailEnd/>
          </a:ln>
        </p:spPr>
        <p:txBody>
          <a:bodyPr>
            <a:spAutoFit/>
          </a:bodyPr>
          <a:lstStyle/>
          <a:p>
            <a:endParaRPr lang="zh-CN" altLang="en-US">
              <a:latin typeface="Calibri" pitchFamily="34" charset="0"/>
            </a:endParaRPr>
          </a:p>
        </p:txBody>
      </p:sp>
      <p:sp>
        <p:nvSpPr>
          <p:cNvPr id="10248" name="Rectangle 9"/>
          <p:cNvSpPr>
            <a:spLocks noChangeArrowheads="1"/>
          </p:cNvSpPr>
          <p:nvPr/>
        </p:nvSpPr>
        <p:spPr bwMode="auto">
          <a:xfrm>
            <a:off x="2805113" y="2914650"/>
            <a:ext cx="9144000" cy="0"/>
          </a:xfrm>
          <a:prstGeom prst="rect">
            <a:avLst/>
          </a:prstGeom>
          <a:noFill/>
          <a:ln w="9525">
            <a:noFill/>
            <a:miter lim="800000"/>
            <a:headEnd/>
            <a:tailEnd/>
          </a:ln>
        </p:spPr>
        <p:txBody>
          <a:bodyPr>
            <a:spAutoFit/>
          </a:bodyPr>
          <a:lstStyle/>
          <a:p>
            <a:endParaRPr lang="zh-CN" altLang="en-US">
              <a:latin typeface="Calibri" pitchFamily="34" charset="0"/>
            </a:endParaRPr>
          </a:p>
        </p:txBody>
      </p:sp>
      <p:graphicFrame>
        <p:nvGraphicFramePr>
          <p:cNvPr id="10243" name="Object 4"/>
          <p:cNvGraphicFramePr>
            <a:graphicFrameLocks noChangeAspect="1"/>
          </p:cNvGraphicFramePr>
          <p:nvPr/>
        </p:nvGraphicFramePr>
        <p:xfrm>
          <a:off x="4495800" y="3270250"/>
          <a:ext cx="152400" cy="317500"/>
        </p:xfrm>
        <a:graphic>
          <a:graphicData uri="http://schemas.openxmlformats.org/presentationml/2006/ole">
            <p:oleObj spid="_x0000_s23561" name="Equation" r:id="rId5" imgW="152268" imgH="317225" progId="Equation.3">
              <p:embed/>
            </p:oleObj>
          </a:graphicData>
        </a:graphic>
      </p:graphicFrame>
      <p:sp>
        <p:nvSpPr>
          <p:cNvPr id="10249" name="Text Box 11"/>
          <p:cNvSpPr txBox="1">
            <a:spLocks noChangeArrowheads="1"/>
          </p:cNvSpPr>
          <p:nvPr/>
        </p:nvSpPr>
        <p:spPr bwMode="auto">
          <a:xfrm>
            <a:off x="914400" y="4953000"/>
            <a:ext cx="7086600" cy="457200"/>
          </a:xfrm>
          <a:prstGeom prst="rect">
            <a:avLst/>
          </a:prstGeom>
          <a:noFill/>
          <a:ln w="9525">
            <a:noFill/>
            <a:miter lim="800000"/>
            <a:headEnd/>
            <a:tailEnd/>
          </a:ln>
        </p:spPr>
        <p:txBody>
          <a:bodyPr>
            <a:spAutoFit/>
          </a:bodyPr>
          <a:lstStyle/>
          <a:p>
            <a:pPr>
              <a:spcBef>
                <a:spcPct val="50000"/>
              </a:spcBef>
            </a:pPr>
            <a:endParaRPr lang="zh-CN" altLang="en-US" sz="2400">
              <a:latin typeface="Times New Roman" pitchFamily="18" charset="0"/>
            </a:endParaRPr>
          </a:p>
        </p:txBody>
      </p:sp>
      <p:sp>
        <p:nvSpPr>
          <p:cNvPr id="10250" name="Text Box 12"/>
          <p:cNvSpPr txBox="1">
            <a:spLocks noChangeArrowheads="1"/>
          </p:cNvSpPr>
          <p:nvPr/>
        </p:nvSpPr>
        <p:spPr bwMode="auto">
          <a:xfrm>
            <a:off x="1066800" y="5105400"/>
            <a:ext cx="6705600" cy="457200"/>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rPr>
              <a:t>D</a:t>
            </a:r>
            <a:r>
              <a:rPr lang="en-US" altLang="zh-CN" sz="1200">
                <a:latin typeface="Times New Roman" pitchFamily="18" charset="0"/>
              </a:rPr>
              <a:t>15:    </a:t>
            </a:r>
            <a:r>
              <a:rPr lang="en-US" altLang="zh-CN" sz="2400">
                <a:latin typeface="Times New Roman" pitchFamily="18" charset="0"/>
              </a:rPr>
              <a:t>{P</a:t>
            </a:r>
            <a:r>
              <a:rPr lang="en-US" altLang="zh-CN" sz="1200">
                <a:latin typeface="Times New Roman" pitchFamily="18" charset="0"/>
              </a:rPr>
              <a:t>34</a:t>
            </a:r>
            <a:r>
              <a:rPr lang="en-US" altLang="zh-CN" sz="2400">
                <a:latin typeface="Times New Roman" pitchFamily="18" charset="0"/>
              </a:rPr>
              <a:t>, P</a:t>
            </a:r>
            <a:r>
              <a:rPr lang="en-US" altLang="zh-CN" sz="1200">
                <a:latin typeface="Times New Roman" pitchFamily="18" charset="0"/>
              </a:rPr>
              <a:t>35</a:t>
            </a:r>
            <a:r>
              <a:rPr lang="en-US" altLang="zh-CN" sz="2400">
                <a:latin typeface="Times New Roman" pitchFamily="18" charset="0"/>
              </a:rPr>
              <a:t>, P</a:t>
            </a:r>
            <a:r>
              <a:rPr lang="en-US" altLang="zh-CN" sz="1200">
                <a:latin typeface="Times New Roman" pitchFamily="18" charset="0"/>
              </a:rPr>
              <a:t>15</a:t>
            </a:r>
            <a:r>
              <a:rPr lang="en-US" altLang="zh-CN" sz="2400">
                <a:latin typeface="Times New Roman" pitchFamily="18" charset="0"/>
              </a:rPr>
              <a:t>, P</a:t>
            </a:r>
            <a:r>
              <a:rPr lang="en-US" altLang="zh-CN" sz="1200">
                <a:latin typeface="Times New Roman" pitchFamily="18" charset="0"/>
              </a:rPr>
              <a:t>14</a:t>
            </a:r>
            <a:r>
              <a:rPr lang="en-US" altLang="zh-CN" sz="2400">
                <a:latin typeface="Times New Roman" pitchFamily="18" charset="0"/>
              </a:rPr>
              <a:t>}.</a:t>
            </a:r>
          </a:p>
        </p:txBody>
      </p:sp>
      <p:graphicFrame>
        <p:nvGraphicFramePr>
          <p:cNvPr id="10244" name="Object 5"/>
          <p:cNvGraphicFramePr>
            <a:graphicFrameLocks noChangeAspect="1"/>
          </p:cNvGraphicFramePr>
          <p:nvPr/>
        </p:nvGraphicFramePr>
        <p:xfrm>
          <a:off x="4435475" y="3078163"/>
          <a:ext cx="3779838" cy="606425"/>
        </p:xfrm>
        <a:graphic>
          <a:graphicData uri="http://schemas.openxmlformats.org/presentationml/2006/ole">
            <p:oleObj spid="_x0000_s23562" name="Formula" r:id="rId6" imgW="2374900" imgH="381000" progId="Equation.Ribbit">
              <p:embed/>
            </p:oleObj>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smtClean="0"/>
              <a:t>Limitation of Association Method</a:t>
            </a:r>
          </a:p>
        </p:txBody>
      </p:sp>
      <p:sp>
        <p:nvSpPr>
          <p:cNvPr id="47107" name="Rectangle 3"/>
          <p:cNvSpPr>
            <a:spLocks noGrp="1" noChangeArrowheads="1"/>
          </p:cNvSpPr>
          <p:nvPr>
            <p:ph idx="1"/>
          </p:nvPr>
        </p:nvSpPr>
        <p:spPr/>
        <p:txBody>
          <a:bodyPr/>
          <a:lstStyle/>
          <a:p>
            <a:pPr eaLnBrk="1" hangingPunct="1"/>
            <a:r>
              <a:rPr lang="en-US" altLang="zh-CN" smtClean="0"/>
              <a:t>For multiple-domain proteins, this method  computes the value for a certain domain pair ignoring the value of other domain-domain pairs. So it</a:t>
            </a:r>
            <a:r>
              <a:rPr lang="en-US" altLang="zh-CN" smtClean="0">
                <a:latin typeface="Times New Roman" pitchFamily="18" charset="0"/>
              </a:rPr>
              <a:t>’</a:t>
            </a:r>
            <a:r>
              <a:rPr lang="en-US" altLang="zh-CN" smtClean="0"/>
              <a:t>s a local one.</a:t>
            </a:r>
          </a:p>
          <a:p>
            <a:pPr eaLnBrk="1" hangingPunct="1"/>
            <a:r>
              <a:rPr lang="en-US" altLang="zh-CN" smtClean="0"/>
              <a:t>This method cannot deal with  possible error of the data.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smtClean="0"/>
              <a:t>Probabilistic Model</a:t>
            </a:r>
            <a:endParaRPr lang="en-US" altLang="zh-CN" sz="2000" dirty="0" smtClean="0"/>
          </a:p>
        </p:txBody>
      </p:sp>
      <p:sp>
        <p:nvSpPr>
          <p:cNvPr id="48131" name="Rectangle 3"/>
          <p:cNvSpPr>
            <a:spLocks noGrp="1" noChangeArrowheads="1"/>
          </p:cNvSpPr>
          <p:nvPr>
            <p:ph idx="1"/>
          </p:nvPr>
        </p:nvSpPr>
        <p:spPr/>
        <p:txBody>
          <a:bodyPr/>
          <a:lstStyle/>
          <a:p>
            <a:pPr eaLnBrk="1" hangingPunct="1"/>
            <a:r>
              <a:rPr lang="en-US" altLang="zh-CN" smtClean="0"/>
              <a:t>Domain-domain interactions are independent, which means that the event that two domains interact or not does not depend on other domains.</a:t>
            </a:r>
          </a:p>
          <a:p>
            <a:pPr eaLnBrk="1" hangingPunct="1"/>
            <a:r>
              <a:rPr lang="en-US" altLang="zh-CN" smtClean="0"/>
              <a:t>Two proteins interact if and only if at least one pair of domains from the two proteins interact.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mtClean="0"/>
              <a:t>Some Notations</a:t>
            </a:r>
          </a:p>
        </p:txBody>
      </p:sp>
      <p:pic>
        <p:nvPicPr>
          <p:cNvPr id="49155" name="Picture 3"/>
          <p:cNvPicPr>
            <a:picLocks noChangeAspect="1" noChangeArrowheads="1"/>
          </p:cNvPicPr>
          <p:nvPr/>
        </p:nvPicPr>
        <p:blipFill>
          <a:blip r:embed="rId3" cstate="print"/>
          <a:srcRect/>
          <a:stretch>
            <a:fillRect/>
          </a:stretch>
        </p:blipFill>
        <p:spPr bwMode="auto">
          <a:xfrm>
            <a:off x="1371600" y="2438400"/>
            <a:ext cx="67056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eaLnBrk="1" hangingPunct="1"/>
            <a:r>
              <a:rPr lang="en-US" altLang="zh-CN" dirty="0" smtClean="0"/>
              <a:t>Probabilistic Model (Cont.)</a:t>
            </a:r>
          </a:p>
        </p:txBody>
      </p:sp>
      <p:graphicFrame>
        <p:nvGraphicFramePr>
          <p:cNvPr id="11266" name="Object 2"/>
          <p:cNvGraphicFramePr>
            <a:graphicFrameLocks noChangeAspect="1"/>
          </p:cNvGraphicFramePr>
          <p:nvPr/>
        </p:nvGraphicFramePr>
        <p:xfrm>
          <a:off x="2124075" y="1916113"/>
          <a:ext cx="5113338" cy="2089150"/>
        </p:xfrm>
        <a:graphic>
          <a:graphicData uri="http://schemas.openxmlformats.org/presentationml/2006/ole">
            <p:oleObj spid="_x0000_s24582" name="Bitmap Image" r:id="rId4" imgW="3219899" imgH="2142857" progId="PBrush">
              <p:embed/>
            </p:oleObj>
          </a:graphicData>
        </a:graphic>
      </p:graphicFrame>
      <p:sp>
        <p:nvSpPr>
          <p:cNvPr id="11269" name="Rectangle 4"/>
          <p:cNvSpPr>
            <a:spLocks noChangeArrowheads="1"/>
          </p:cNvSpPr>
          <p:nvPr/>
        </p:nvSpPr>
        <p:spPr bwMode="auto">
          <a:xfrm>
            <a:off x="2000250" y="3190875"/>
            <a:ext cx="9144000" cy="0"/>
          </a:xfrm>
          <a:prstGeom prst="rect">
            <a:avLst/>
          </a:prstGeom>
          <a:noFill/>
          <a:ln w="9525">
            <a:noFill/>
            <a:miter lim="800000"/>
            <a:headEnd/>
            <a:tailEnd/>
          </a:ln>
        </p:spPr>
        <p:txBody>
          <a:bodyPr>
            <a:spAutoFit/>
          </a:bodyPr>
          <a:lstStyle/>
          <a:p>
            <a:endParaRPr lang="zh-CN" altLang="en-US">
              <a:latin typeface="Calibri" pitchFamily="34" charset="0"/>
            </a:endParaRPr>
          </a:p>
        </p:txBody>
      </p:sp>
      <p:graphicFrame>
        <p:nvGraphicFramePr>
          <p:cNvPr id="11267" name="Object 3"/>
          <p:cNvGraphicFramePr>
            <a:graphicFrameLocks noChangeAspect="1"/>
          </p:cNvGraphicFramePr>
          <p:nvPr/>
        </p:nvGraphicFramePr>
        <p:xfrm>
          <a:off x="1116013" y="4221163"/>
          <a:ext cx="7667625" cy="1995487"/>
        </p:xfrm>
        <a:graphic>
          <a:graphicData uri="http://schemas.openxmlformats.org/presentationml/2006/ole">
            <p:oleObj spid="_x0000_s24583" name="Equation" r:id="rId5" imgW="2413080" imgH="765000" progId="Equation.3">
              <p:embed/>
            </p:oleObj>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900113" y="404813"/>
            <a:ext cx="7488237" cy="1371600"/>
          </a:xfrm>
        </p:spPr>
        <p:txBody>
          <a:bodyPr/>
          <a:lstStyle/>
          <a:p>
            <a:pPr eaLnBrk="1" hangingPunct="1"/>
            <a:r>
              <a:rPr lang="en-US" altLang="zh-CN" dirty="0" smtClean="0"/>
              <a:t>Modeling the Possible Errors </a:t>
            </a:r>
          </a:p>
        </p:txBody>
      </p:sp>
      <p:graphicFrame>
        <p:nvGraphicFramePr>
          <p:cNvPr id="12290" name="Object 2"/>
          <p:cNvGraphicFramePr>
            <a:graphicFrameLocks noChangeAspect="1"/>
          </p:cNvGraphicFramePr>
          <p:nvPr/>
        </p:nvGraphicFramePr>
        <p:xfrm>
          <a:off x="1568450" y="2286000"/>
          <a:ext cx="5803900" cy="2471738"/>
        </p:xfrm>
        <a:graphic>
          <a:graphicData uri="http://schemas.openxmlformats.org/presentationml/2006/ole">
            <p:oleObj spid="_x0000_s25604" name="Formula" r:id="rId4" imgW="1954530" imgH="831850" progId="Equation.Ribbit">
              <p:embed/>
            </p:oleObj>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642938" y="1643063"/>
            <a:ext cx="7848600" cy="1552575"/>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rPr>
              <a:t>Real interactions: 5-50/protein, t1=5, t2=50;</a:t>
            </a:r>
          </a:p>
          <a:p>
            <a:pPr>
              <a:spcBef>
                <a:spcPct val="50000"/>
              </a:spcBef>
            </a:pPr>
            <a:r>
              <a:rPr lang="en-US" altLang="zh-CN" sz="2400">
                <a:latin typeface="Times New Roman" pitchFamily="18" charset="0"/>
              </a:rPr>
              <a:t>Observed interactions: T=5719 (Uetz+Ito)</a:t>
            </a:r>
          </a:p>
          <a:p>
            <a:pPr>
              <a:spcBef>
                <a:spcPct val="50000"/>
              </a:spcBef>
            </a:pPr>
            <a:r>
              <a:rPr lang="en-US" altLang="zh-CN" sz="2400">
                <a:latin typeface="Times New Roman" pitchFamily="18" charset="0"/>
              </a:rPr>
              <a:t>Proteins: N=6359 (SGD).</a:t>
            </a:r>
          </a:p>
        </p:txBody>
      </p:sp>
      <p:pic>
        <p:nvPicPr>
          <p:cNvPr id="50179" name="Picture 3"/>
          <p:cNvPicPr>
            <a:picLocks noChangeAspect="1" noChangeArrowheads="1"/>
          </p:cNvPicPr>
          <p:nvPr/>
        </p:nvPicPr>
        <p:blipFill>
          <a:blip r:embed="rId3" cstate="print"/>
          <a:srcRect/>
          <a:stretch>
            <a:fillRect/>
          </a:stretch>
        </p:blipFill>
        <p:spPr bwMode="auto">
          <a:xfrm>
            <a:off x="1071563" y="3429000"/>
            <a:ext cx="3600450" cy="2700338"/>
          </a:xfrm>
          <a:prstGeom prst="rect">
            <a:avLst/>
          </a:prstGeom>
          <a:noFill/>
          <a:ln w="9525">
            <a:noFill/>
            <a:miter lim="800000"/>
            <a:headEnd/>
            <a:tailEnd/>
          </a:ln>
        </p:spPr>
      </p:pic>
      <p:pic>
        <p:nvPicPr>
          <p:cNvPr id="50180" name="Picture 4"/>
          <p:cNvPicPr>
            <a:picLocks noChangeAspect="1" noChangeArrowheads="1"/>
          </p:cNvPicPr>
          <p:nvPr/>
        </p:nvPicPr>
        <p:blipFill>
          <a:blip r:embed="rId4" cstate="print"/>
          <a:srcRect/>
          <a:stretch>
            <a:fillRect/>
          </a:stretch>
        </p:blipFill>
        <p:spPr bwMode="auto">
          <a:xfrm>
            <a:off x="5000625" y="3500438"/>
            <a:ext cx="3362325" cy="2674937"/>
          </a:xfrm>
          <a:prstGeom prst="rect">
            <a:avLst/>
          </a:prstGeom>
          <a:noFill/>
          <a:ln w="9525">
            <a:noFill/>
            <a:miter lim="800000"/>
            <a:headEnd/>
            <a:tailEnd/>
          </a:ln>
        </p:spPr>
      </p:pic>
      <p:sp>
        <p:nvSpPr>
          <p:cNvPr id="50181" name="Rectangle 5"/>
          <p:cNvSpPr>
            <a:spLocks noGrp="1" noChangeArrowheads="1"/>
          </p:cNvSpPr>
          <p:nvPr>
            <p:ph type="title"/>
          </p:nvPr>
        </p:nvSpPr>
        <p:spPr/>
        <p:txBody>
          <a:bodyPr/>
          <a:lstStyle/>
          <a:p>
            <a:pPr eaLnBrk="1" hangingPunct="1"/>
            <a:r>
              <a:rPr lang="en-US" altLang="zh-CN" dirty="0" smtClean="0"/>
              <a:t>Estimation of </a:t>
            </a:r>
            <a:r>
              <a:rPr lang="en-US" altLang="zh-CN" dirty="0" err="1" smtClean="0"/>
              <a:t>fp</a:t>
            </a:r>
            <a:r>
              <a:rPr lang="en-US" altLang="zh-CN" dirty="0" smtClean="0"/>
              <a:t> and fn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sz="4000" b="1" smtClean="0"/>
              <a:t>Mechanism of two-hybrid system</a:t>
            </a:r>
          </a:p>
        </p:txBody>
      </p:sp>
      <p:graphicFrame>
        <p:nvGraphicFramePr>
          <p:cNvPr id="1026" name="Object 2"/>
          <p:cNvGraphicFramePr>
            <a:graphicFrameLocks noGrp="1" noChangeAspect="1"/>
          </p:cNvGraphicFramePr>
          <p:nvPr>
            <p:ph idx="4294967295"/>
          </p:nvPr>
        </p:nvGraphicFramePr>
        <p:xfrm>
          <a:off x="1500188" y="1928813"/>
          <a:ext cx="6116637" cy="3940175"/>
        </p:xfrm>
        <a:graphic>
          <a:graphicData uri="http://schemas.openxmlformats.org/presentationml/2006/ole">
            <p:oleObj spid="_x0000_s14340" name="Bitmap Image" r:id="rId4" imgW="3219899" imgH="2762636" progId="PBrush">
              <p:embed/>
            </p:oleObj>
          </a:graphicData>
        </a:graphic>
      </p:graphicFrame>
      <p:sp>
        <p:nvSpPr>
          <p:cNvPr id="1028" name="Text Box 6"/>
          <p:cNvSpPr txBox="1">
            <a:spLocks noChangeArrowheads="1"/>
          </p:cNvSpPr>
          <p:nvPr/>
        </p:nvSpPr>
        <p:spPr bwMode="auto">
          <a:xfrm>
            <a:off x="1600200" y="6019800"/>
            <a:ext cx="6172200" cy="304800"/>
          </a:xfrm>
          <a:prstGeom prst="rect">
            <a:avLst/>
          </a:prstGeom>
          <a:noFill/>
          <a:ln w="9525">
            <a:noFill/>
            <a:miter lim="800000"/>
            <a:headEnd/>
            <a:tailEnd/>
          </a:ln>
        </p:spPr>
        <p:txBody>
          <a:bodyPr>
            <a:spAutoFit/>
          </a:bodyPr>
          <a:lstStyle/>
          <a:p>
            <a:pPr algn="r">
              <a:spcBef>
                <a:spcPct val="50000"/>
              </a:spcBef>
            </a:pPr>
            <a:r>
              <a:rPr lang="en-US" altLang="zh-CN" sz="1400">
                <a:latin typeface="Times New Roman" pitchFamily="18" charset="0"/>
              </a:rPr>
              <a:t>From: Nature 405, June 15, 2000, 837-846.</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971550" y="620713"/>
            <a:ext cx="7772400" cy="1143000"/>
          </a:xfrm>
        </p:spPr>
        <p:txBody>
          <a:bodyPr/>
          <a:lstStyle/>
          <a:p>
            <a:pPr eaLnBrk="1" hangingPunct="1"/>
            <a:r>
              <a:rPr lang="en-US" altLang="zh-CN" dirty="0" smtClean="0"/>
              <a:t>Likelihood Function</a:t>
            </a:r>
          </a:p>
        </p:txBody>
      </p:sp>
      <p:graphicFrame>
        <p:nvGraphicFramePr>
          <p:cNvPr id="13314" name="Object 2"/>
          <p:cNvGraphicFramePr>
            <a:graphicFrameLocks noChangeAspect="1"/>
          </p:cNvGraphicFramePr>
          <p:nvPr/>
        </p:nvGraphicFramePr>
        <p:xfrm>
          <a:off x="1071563" y="2214563"/>
          <a:ext cx="6672262" cy="3687762"/>
        </p:xfrm>
        <a:graphic>
          <a:graphicData uri="http://schemas.openxmlformats.org/presentationml/2006/ole">
            <p:oleObj spid="_x0000_s26628" name="位图图像" r:id="rId4" imgW="4238095" imgH="2343477" progId="PBrush">
              <p:embed/>
            </p:oleObj>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smtClean="0"/>
              <a:t>Missing Data Problem</a:t>
            </a:r>
          </a:p>
        </p:txBody>
      </p:sp>
      <p:pic>
        <p:nvPicPr>
          <p:cNvPr id="51203" name="Picture 3"/>
          <p:cNvPicPr>
            <a:picLocks noChangeAspect="1" noChangeArrowheads="1"/>
          </p:cNvPicPr>
          <p:nvPr/>
        </p:nvPicPr>
        <p:blipFill>
          <a:blip r:embed="rId3" cstate="print"/>
          <a:srcRect/>
          <a:stretch>
            <a:fillRect/>
          </a:stretch>
        </p:blipFill>
        <p:spPr bwMode="auto">
          <a:xfrm>
            <a:off x="1828800" y="2514600"/>
            <a:ext cx="3733800" cy="649288"/>
          </a:xfrm>
          <a:prstGeom prst="rect">
            <a:avLst/>
          </a:prstGeom>
          <a:noFill/>
          <a:ln w="9525">
            <a:noFill/>
            <a:miter lim="800000"/>
            <a:headEnd/>
            <a:tailEnd/>
          </a:ln>
        </p:spPr>
      </p:pic>
      <p:pic>
        <p:nvPicPr>
          <p:cNvPr id="51204" name="Picture 4"/>
          <p:cNvPicPr>
            <a:picLocks noChangeAspect="1" noChangeArrowheads="1"/>
          </p:cNvPicPr>
          <p:nvPr/>
        </p:nvPicPr>
        <p:blipFill>
          <a:blip r:embed="rId4" cstate="print"/>
          <a:srcRect/>
          <a:stretch>
            <a:fillRect/>
          </a:stretch>
        </p:blipFill>
        <p:spPr bwMode="auto">
          <a:xfrm>
            <a:off x="1447800" y="4038600"/>
            <a:ext cx="6353175" cy="1828800"/>
          </a:xfrm>
          <a:prstGeom prst="rect">
            <a:avLst/>
          </a:prstGeom>
          <a:noFill/>
          <a:ln w="9525">
            <a:noFill/>
            <a:miter lim="800000"/>
            <a:headEnd/>
            <a:tailEnd/>
          </a:ln>
        </p:spPr>
      </p:pic>
      <p:sp>
        <p:nvSpPr>
          <p:cNvPr id="51205" name="Text Box 5"/>
          <p:cNvSpPr txBox="1">
            <a:spLocks noChangeArrowheads="1"/>
          </p:cNvSpPr>
          <p:nvPr/>
        </p:nvSpPr>
        <p:spPr bwMode="auto">
          <a:xfrm>
            <a:off x="914400" y="1828800"/>
            <a:ext cx="3276600" cy="579438"/>
          </a:xfrm>
          <a:prstGeom prst="rect">
            <a:avLst/>
          </a:prstGeom>
          <a:noFill/>
          <a:ln w="9525">
            <a:noFill/>
            <a:miter lim="800000"/>
            <a:headEnd/>
            <a:tailEnd/>
          </a:ln>
        </p:spPr>
        <p:txBody>
          <a:bodyPr>
            <a:spAutoFit/>
          </a:bodyPr>
          <a:lstStyle/>
          <a:p>
            <a:pPr>
              <a:spcBef>
                <a:spcPct val="50000"/>
              </a:spcBef>
            </a:pPr>
            <a:r>
              <a:rPr lang="en-US" altLang="zh-CN" sz="3200">
                <a:latin typeface="Times New Roman" pitchFamily="18" charset="0"/>
              </a:rPr>
              <a:t>Parameters:</a:t>
            </a:r>
          </a:p>
        </p:txBody>
      </p:sp>
      <p:sp>
        <p:nvSpPr>
          <p:cNvPr id="51206" name="Text Box 6"/>
          <p:cNvSpPr txBox="1">
            <a:spLocks noChangeArrowheads="1"/>
          </p:cNvSpPr>
          <p:nvPr/>
        </p:nvSpPr>
        <p:spPr bwMode="auto">
          <a:xfrm>
            <a:off x="914400" y="3200400"/>
            <a:ext cx="2971800" cy="579438"/>
          </a:xfrm>
          <a:prstGeom prst="rect">
            <a:avLst/>
          </a:prstGeom>
          <a:noFill/>
          <a:ln w="9525">
            <a:noFill/>
            <a:miter lim="800000"/>
            <a:headEnd/>
            <a:tailEnd/>
          </a:ln>
        </p:spPr>
        <p:txBody>
          <a:bodyPr>
            <a:spAutoFit/>
          </a:bodyPr>
          <a:lstStyle/>
          <a:p>
            <a:pPr>
              <a:spcBef>
                <a:spcPct val="50000"/>
              </a:spcBef>
            </a:pPr>
            <a:r>
              <a:rPr lang="en-US" altLang="zh-CN" sz="3200">
                <a:latin typeface="Times New Roman" pitchFamily="18" charset="0"/>
              </a:rPr>
              <a:t>Missing data:</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en-US" altLang="zh-CN" dirty="0" smtClean="0"/>
              <a:t>General EM Algorithm</a:t>
            </a:r>
          </a:p>
        </p:txBody>
      </p:sp>
      <p:sp>
        <p:nvSpPr>
          <p:cNvPr id="14341" name="Rectangle 3"/>
          <p:cNvSpPr>
            <a:spLocks noGrp="1" noChangeArrowheads="1"/>
          </p:cNvSpPr>
          <p:nvPr>
            <p:ph type="body" idx="1"/>
          </p:nvPr>
        </p:nvSpPr>
        <p:spPr>
          <a:xfrm>
            <a:off x="1000125" y="1714500"/>
            <a:ext cx="7267575" cy="3124200"/>
          </a:xfrm>
        </p:spPr>
        <p:txBody>
          <a:bodyPr/>
          <a:lstStyle/>
          <a:p>
            <a:pPr eaLnBrk="1" hangingPunct="1">
              <a:lnSpc>
                <a:spcPct val="80000"/>
              </a:lnSpc>
            </a:pPr>
            <a:r>
              <a:rPr lang="en-US" altLang="zh-CN" sz="2800" smtClean="0"/>
              <a:t>Observed data Y</a:t>
            </a:r>
          </a:p>
          <a:p>
            <a:pPr eaLnBrk="1" hangingPunct="1">
              <a:lnSpc>
                <a:spcPct val="80000"/>
              </a:lnSpc>
            </a:pPr>
            <a:r>
              <a:rPr lang="en-US" altLang="zh-CN" sz="2800" smtClean="0"/>
              <a:t>Missing data X</a:t>
            </a:r>
          </a:p>
          <a:p>
            <a:pPr eaLnBrk="1" hangingPunct="1">
              <a:lnSpc>
                <a:spcPct val="80000"/>
              </a:lnSpc>
            </a:pPr>
            <a:r>
              <a:rPr lang="en-US" altLang="zh-CN" sz="2800" smtClean="0"/>
              <a:t>Complete data Z=(Y, X).</a:t>
            </a:r>
          </a:p>
          <a:p>
            <a:pPr eaLnBrk="1" hangingPunct="1">
              <a:lnSpc>
                <a:spcPct val="80000"/>
              </a:lnSpc>
            </a:pPr>
            <a:r>
              <a:rPr lang="en-US" altLang="zh-CN" sz="2800" smtClean="0"/>
              <a:t>E-step (expectation).</a:t>
            </a:r>
          </a:p>
          <a:p>
            <a:pPr eaLnBrk="1" hangingPunct="1">
              <a:lnSpc>
                <a:spcPct val="80000"/>
              </a:lnSpc>
            </a:pPr>
            <a:endParaRPr lang="en-US" altLang="zh-CN" sz="2800" smtClean="0"/>
          </a:p>
          <a:p>
            <a:pPr eaLnBrk="1" hangingPunct="1">
              <a:lnSpc>
                <a:spcPct val="80000"/>
              </a:lnSpc>
            </a:pPr>
            <a:endParaRPr lang="en-US" altLang="zh-CN" sz="2800" smtClean="0"/>
          </a:p>
          <a:p>
            <a:pPr eaLnBrk="1" hangingPunct="1">
              <a:lnSpc>
                <a:spcPct val="80000"/>
              </a:lnSpc>
            </a:pPr>
            <a:r>
              <a:rPr lang="en-US" altLang="zh-CN" sz="2800" smtClean="0"/>
              <a:t>M-step (maximization).</a:t>
            </a:r>
          </a:p>
          <a:p>
            <a:pPr eaLnBrk="1" hangingPunct="1">
              <a:lnSpc>
                <a:spcPct val="80000"/>
              </a:lnSpc>
            </a:pPr>
            <a:endParaRPr lang="en-US" altLang="zh-CN" sz="2800" smtClean="0"/>
          </a:p>
        </p:txBody>
      </p:sp>
      <p:graphicFrame>
        <p:nvGraphicFramePr>
          <p:cNvPr id="14338" name="Object 4"/>
          <p:cNvGraphicFramePr>
            <a:graphicFrameLocks noChangeAspect="1"/>
          </p:cNvGraphicFramePr>
          <p:nvPr/>
        </p:nvGraphicFramePr>
        <p:xfrm>
          <a:off x="2714625" y="5000625"/>
          <a:ext cx="3546475" cy="585788"/>
        </p:xfrm>
        <a:graphic>
          <a:graphicData uri="http://schemas.openxmlformats.org/presentationml/2006/ole">
            <p:oleObj spid="_x0000_s27654" name="Formula" r:id="rId4" imgW="1789430" imgH="295910" progId="Equation.Ribbit">
              <p:embed/>
            </p:oleObj>
          </a:graphicData>
        </a:graphic>
      </p:graphicFrame>
      <p:graphicFrame>
        <p:nvGraphicFramePr>
          <p:cNvPr id="14339" name="Object 5"/>
          <p:cNvGraphicFramePr>
            <a:graphicFrameLocks noChangeAspect="1"/>
          </p:cNvGraphicFramePr>
          <p:nvPr/>
        </p:nvGraphicFramePr>
        <p:xfrm>
          <a:off x="3143250" y="3643313"/>
          <a:ext cx="2362200" cy="411162"/>
        </p:xfrm>
        <a:graphic>
          <a:graphicData uri="http://schemas.openxmlformats.org/presentationml/2006/ole">
            <p:oleObj spid="_x0000_s27655" name="Formula" r:id="rId5" imgW="1191260" imgH="207010" progId="Equation.Ribbit">
              <p:embed/>
            </p:oleObj>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dirty="0" smtClean="0"/>
              <a:t>Parameters Re-estimation (1)</a:t>
            </a:r>
          </a:p>
        </p:txBody>
      </p:sp>
      <p:pic>
        <p:nvPicPr>
          <p:cNvPr id="52227" name="Picture 3"/>
          <p:cNvPicPr>
            <a:picLocks noChangeAspect="1" noChangeArrowheads="1"/>
          </p:cNvPicPr>
          <p:nvPr/>
        </p:nvPicPr>
        <p:blipFill>
          <a:blip r:embed="rId3" cstate="print"/>
          <a:srcRect/>
          <a:stretch>
            <a:fillRect/>
          </a:stretch>
        </p:blipFill>
        <p:spPr bwMode="auto">
          <a:xfrm>
            <a:off x="1000125" y="1785938"/>
            <a:ext cx="7391400" cy="399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dirty="0" smtClean="0"/>
              <a:t>Parameters Re-estimation (2)</a:t>
            </a:r>
          </a:p>
        </p:txBody>
      </p:sp>
      <p:pic>
        <p:nvPicPr>
          <p:cNvPr id="53251" name="Picture 3"/>
          <p:cNvPicPr>
            <a:picLocks noChangeAspect="1" noChangeArrowheads="1"/>
          </p:cNvPicPr>
          <p:nvPr/>
        </p:nvPicPr>
        <p:blipFill>
          <a:blip r:embed="rId2" cstate="print"/>
          <a:srcRect/>
          <a:stretch>
            <a:fillRect/>
          </a:stretch>
        </p:blipFill>
        <p:spPr bwMode="auto">
          <a:xfrm>
            <a:off x="642938" y="2000250"/>
            <a:ext cx="7829550" cy="3309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dirty="0" smtClean="0"/>
              <a:t>Parameters Re-estimation (3)</a:t>
            </a:r>
          </a:p>
        </p:txBody>
      </p:sp>
      <p:pic>
        <p:nvPicPr>
          <p:cNvPr id="54275" name="Picture 3"/>
          <p:cNvPicPr>
            <a:picLocks noChangeAspect="1" noChangeArrowheads="1"/>
          </p:cNvPicPr>
          <p:nvPr/>
        </p:nvPicPr>
        <p:blipFill>
          <a:blip r:embed="rId2" cstate="print"/>
          <a:srcRect/>
          <a:stretch>
            <a:fillRect/>
          </a:stretch>
        </p:blipFill>
        <p:spPr bwMode="auto">
          <a:xfrm>
            <a:off x="928688" y="2071688"/>
            <a:ext cx="7848600" cy="3538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smtClean="0"/>
              <a:t>Algorithm</a:t>
            </a:r>
          </a:p>
        </p:txBody>
      </p:sp>
      <p:pic>
        <p:nvPicPr>
          <p:cNvPr id="55299" name="Picture 6"/>
          <p:cNvPicPr>
            <a:picLocks noChangeAspect="1" noChangeArrowheads="1"/>
          </p:cNvPicPr>
          <p:nvPr/>
        </p:nvPicPr>
        <p:blipFill>
          <a:blip r:embed="rId2" cstate="print"/>
          <a:srcRect/>
          <a:stretch>
            <a:fillRect/>
          </a:stretch>
        </p:blipFill>
        <p:spPr bwMode="auto">
          <a:xfrm>
            <a:off x="714375" y="1928813"/>
            <a:ext cx="7924800" cy="338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zh-CN" dirty="0" smtClean="0"/>
              <a:t>Flow  Chart</a:t>
            </a:r>
          </a:p>
        </p:txBody>
      </p:sp>
      <p:graphicFrame>
        <p:nvGraphicFramePr>
          <p:cNvPr id="15362" name="Object 2"/>
          <p:cNvGraphicFramePr>
            <a:graphicFrameLocks noChangeAspect="1"/>
          </p:cNvGraphicFramePr>
          <p:nvPr/>
        </p:nvGraphicFramePr>
        <p:xfrm>
          <a:off x="928688" y="1643063"/>
          <a:ext cx="7010400" cy="4419600"/>
        </p:xfrm>
        <a:graphic>
          <a:graphicData uri="http://schemas.openxmlformats.org/presentationml/2006/ole">
            <p:oleObj spid="_x0000_s28676" name="Bitmap Image" r:id="rId4" imgW="4219048" imgH="3000000" progId="PBrush">
              <p:embed/>
            </p:oleObj>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smtClean="0"/>
              <a:t>Yeast Data</a:t>
            </a:r>
          </a:p>
        </p:txBody>
      </p:sp>
      <p:sp>
        <p:nvSpPr>
          <p:cNvPr id="56323" name="Rectangle 3"/>
          <p:cNvSpPr>
            <a:spLocks noGrp="1" noChangeArrowheads="1"/>
          </p:cNvSpPr>
          <p:nvPr>
            <p:ph type="body" idx="1"/>
          </p:nvPr>
        </p:nvSpPr>
        <p:spPr>
          <a:xfrm>
            <a:off x="1182688" y="2017713"/>
            <a:ext cx="7772400" cy="2490787"/>
          </a:xfrm>
        </p:spPr>
        <p:txBody>
          <a:bodyPr/>
          <a:lstStyle/>
          <a:p>
            <a:pPr eaLnBrk="1" hangingPunct="1"/>
            <a:r>
              <a:rPr lang="en-US" altLang="zh-CN" smtClean="0"/>
              <a:t>Interactions (Uetz</a:t>
            </a:r>
            <a:r>
              <a:rPr lang="en-US" altLang="zh-CN" smtClean="0">
                <a:latin typeface="Arial" pitchFamily="34" charset="0"/>
              </a:rPr>
              <a:t>’</a:t>
            </a:r>
            <a:r>
              <a:rPr lang="en-US" altLang="zh-CN" smtClean="0"/>
              <a:t>s and Ito</a:t>
            </a:r>
            <a:r>
              <a:rPr lang="en-US" altLang="zh-CN" smtClean="0">
                <a:latin typeface="Arial" pitchFamily="34" charset="0"/>
              </a:rPr>
              <a:t>’</a:t>
            </a:r>
            <a:r>
              <a:rPr lang="en-US" altLang="zh-CN" smtClean="0"/>
              <a:t>s interaction data).</a:t>
            </a:r>
          </a:p>
          <a:p>
            <a:pPr eaLnBrk="1" hangingPunct="1"/>
            <a:r>
              <a:rPr lang="en-US" altLang="zh-CN" smtClean="0"/>
              <a:t>Domain: Pfam (Pfam-A, Pfam-B).</a:t>
            </a:r>
          </a:p>
          <a:p>
            <a:pPr eaLnBrk="1" hangingPunct="1"/>
            <a:r>
              <a:rPr lang="en-US" altLang="zh-CN" smtClean="0"/>
              <a:t>Proteins: SGD, N=6359.</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smtClean="0"/>
              <a:t>Protein Interaction Data Sources</a:t>
            </a:r>
          </a:p>
        </p:txBody>
      </p:sp>
      <p:graphicFrame>
        <p:nvGraphicFramePr>
          <p:cNvPr id="23603" name="Group 51"/>
          <p:cNvGraphicFramePr>
            <a:graphicFrameLocks noGrp="1"/>
          </p:cNvGraphicFramePr>
          <p:nvPr>
            <p:ph type="tbl" idx="1"/>
          </p:nvPr>
        </p:nvGraphicFramePr>
        <p:xfrm>
          <a:off x="685800" y="1981200"/>
          <a:ext cx="8134350" cy="4237356"/>
        </p:xfrm>
        <a:graphic>
          <a:graphicData uri="http://schemas.openxmlformats.org/drawingml/2006/table">
            <a:tbl>
              <a:tblPr/>
              <a:tblGrid>
                <a:gridCol w="1725613"/>
                <a:gridCol w="1512887"/>
                <a:gridCol w="1871663"/>
                <a:gridCol w="1512887"/>
                <a:gridCol w="1511300"/>
              </a:tblGrid>
              <a:tr h="8223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Proteins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Pfam domains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Super -domains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PPI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Uetz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1337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1330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313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1445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Ito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3277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2776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909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4475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Uetz+Ito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3729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3124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1007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5719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Overlap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855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964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215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201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srcRect/>
          <a:stretch>
            <a:fillRect/>
          </a:stretch>
        </p:blipFill>
        <p:spPr bwMode="auto">
          <a:xfrm>
            <a:off x="457200" y="381000"/>
            <a:ext cx="8382000" cy="5753100"/>
          </a:xfrm>
          <a:prstGeom prst="rect">
            <a:avLst/>
          </a:prstGeom>
          <a:noFill/>
          <a:ln w="9525">
            <a:noFill/>
            <a:miter lim="800000"/>
            <a:headEnd/>
            <a:tailEnd/>
          </a:ln>
        </p:spPr>
      </p:pic>
      <p:sp>
        <p:nvSpPr>
          <p:cNvPr id="31747" name="Text Box 3"/>
          <p:cNvSpPr txBox="1">
            <a:spLocks noChangeArrowheads="1"/>
          </p:cNvSpPr>
          <p:nvPr/>
        </p:nvSpPr>
        <p:spPr bwMode="auto">
          <a:xfrm>
            <a:off x="4267200" y="6172200"/>
            <a:ext cx="4464050" cy="457200"/>
          </a:xfrm>
          <a:prstGeom prst="rect">
            <a:avLst/>
          </a:prstGeom>
          <a:noFill/>
          <a:ln w="9525">
            <a:noFill/>
            <a:miter lim="800000"/>
            <a:headEnd/>
            <a:tailEnd/>
          </a:ln>
        </p:spPr>
        <p:txBody>
          <a:bodyPr wrap="none">
            <a:spAutoFit/>
          </a:bodyPr>
          <a:lstStyle/>
          <a:p>
            <a:r>
              <a:rPr lang="en-US" altLang="zh-CN" sz="2400">
                <a:latin typeface="Times New Roman" pitchFamily="18" charset="0"/>
              </a:rPr>
              <a:t>Gavin et al. (2002) Nature 415:141</a:t>
            </a: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4"/>
          <p:cNvSpPr>
            <a:spLocks noGrp="1"/>
          </p:cNvSpPr>
          <p:nvPr>
            <p:ph type="title"/>
          </p:nvPr>
        </p:nvSpPr>
        <p:spPr/>
        <p:txBody>
          <a:bodyPr/>
          <a:lstStyle/>
          <a:p>
            <a:pPr eaLnBrk="1" hangingPunct="1"/>
            <a:r>
              <a:rPr lang="en-US" altLang="zh-CN" dirty="0" smtClean="0"/>
              <a:t>Measure the Accuracy</a:t>
            </a:r>
            <a:endParaRPr lang="zh-CN" altLang="en-US" dirty="0" smtClean="0"/>
          </a:p>
        </p:txBody>
      </p:sp>
      <p:sp>
        <p:nvSpPr>
          <p:cNvPr id="58371" name="Rectangle 3"/>
          <p:cNvSpPr>
            <a:spLocks noGrp="1" noChangeArrowheads="1"/>
          </p:cNvSpPr>
          <p:nvPr>
            <p:ph idx="1"/>
          </p:nvPr>
        </p:nvSpPr>
        <p:spPr/>
        <p:txBody>
          <a:bodyPr/>
          <a:lstStyle/>
          <a:p>
            <a:pPr eaLnBrk="1" hangingPunct="1"/>
            <a:r>
              <a:rPr lang="en-US" altLang="zh-CN" sz="2800" smtClean="0"/>
              <a:t>Specificity and sensitivity.</a:t>
            </a:r>
          </a:p>
          <a:p>
            <a:pPr eaLnBrk="1" hangingPunct="1"/>
            <a:r>
              <a:rPr lang="en-US" altLang="zh-CN" sz="2800" smtClean="0"/>
              <a:t>Verification by MIPS physical interactions (as TRUE interactions).</a:t>
            </a:r>
          </a:p>
          <a:p>
            <a:pPr eaLnBrk="1" hangingPunct="1"/>
            <a:r>
              <a:rPr lang="en-US" altLang="zh-CN" sz="2800" smtClean="0"/>
              <a:t>Relationship between protein-protein interactions and expression data.</a:t>
            </a:r>
          </a:p>
        </p:txBody>
      </p:sp>
      <p:pic>
        <p:nvPicPr>
          <p:cNvPr id="58372" name="Picture 4"/>
          <p:cNvPicPr>
            <a:picLocks noChangeAspect="1" noChangeArrowheads="1"/>
          </p:cNvPicPr>
          <p:nvPr/>
        </p:nvPicPr>
        <p:blipFill>
          <a:blip r:embed="rId3" cstate="print"/>
          <a:srcRect/>
          <a:stretch>
            <a:fillRect/>
          </a:stretch>
        </p:blipFill>
        <p:spPr bwMode="auto">
          <a:xfrm>
            <a:off x="1500188" y="4214813"/>
            <a:ext cx="6192837" cy="168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1219200" y="685800"/>
          <a:ext cx="6705600" cy="5715000"/>
        </p:xfrm>
        <a:graphic>
          <a:graphicData uri="http://schemas.openxmlformats.org/presentationml/2006/ole">
            <p:oleObj spid="_x0000_s29700" name="Photo Editor 照片" r:id="rId4" imgW="11428571" imgH="8573697" progId="">
              <p:embed/>
            </p:oleObj>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1371600" y="990600"/>
          <a:ext cx="6400800" cy="5257800"/>
        </p:xfrm>
        <a:graphic>
          <a:graphicData uri="http://schemas.openxmlformats.org/presentationml/2006/ole">
            <p:oleObj spid="_x0000_s30724" name="Photo Editor Photo" r:id="rId4" imgW="11428571" imgH="8573697" progId="">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150938" y="214313"/>
            <a:ext cx="7716837" cy="1169987"/>
          </a:xfrm>
        </p:spPr>
        <p:txBody>
          <a:bodyPr/>
          <a:lstStyle/>
          <a:p>
            <a:pPr eaLnBrk="1" hangingPunct="1"/>
            <a:r>
              <a:rPr lang="en-US" altLang="zh-CN" sz="4000" dirty="0" smtClean="0"/>
              <a:t>Verification by Known PPIs</a:t>
            </a:r>
          </a:p>
        </p:txBody>
      </p:sp>
      <p:sp>
        <p:nvSpPr>
          <p:cNvPr id="32771" name="Rectangle 3"/>
          <p:cNvSpPr>
            <a:spLocks noGrp="1" noChangeArrowheads="1"/>
          </p:cNvSpPr>
          <p:nvPr>
            <p:ph type="body" idx="1"/>
          </p:nvPr>
        </p:nvSpPr>
        <p:spPr>
          <a:xfrm>
            <a:off x="1071563" y="1857375"/>
            <a:ext cx="7627937" cy="2673350"/>
          </a:xfrm>
        </p:spPr>
        <p:txBody>
          <a:bodyPr rtlCol="0">
            <a:normAutofit lnSpcReduction="10000"/>
          </a:bodyPr>
          <a:lstStyle/>
          <a:p>
            <a:pPr eaLnBrk="1" fontAlgn="auto" hangingPunct="1">
              <a:lnSpc>
                <a:spcPct val="90000"/>
              </a:lnSpc>
              <a:spcAft>
                <a:spcPts val="0"/>
              </a:spcAft>
              <a:defRPr/>
            </a:pPr>
            <a:r>
              <a:rPr lang="en-US" altLang="zh-CN" dirty="0" smtClean="0"/>
              <a:t>MIPS physical interaction. </a:t>
            </a:r>
            <a:r>
              <a:rPr lang="en-US" altLang="zh-CN" sz="2800" dirty="0" smtClean="0"/>
              <a:t>(Totally 2570 PPIs, 1414 PPIs not overlapping with our training set).</a:t>
            </a:r>
          </a:p>
          <a:p>
            <a:pPr eaLnBrk="1" fontAlgn="auto" hangingPunct="1">
              <a:lnSpc>
                <a:spcPct val="90000"/>
              </a:lnSpc>
              <a:spcAft>
                <a:spcPts val="0"/>
              </a:spcAft>
              <a:defRPr/>
            </a:pPr>
            <a:r>
              <a:rPr lang="en-US" altLang="zh-CN" dirty="0" smtClean="0"/>
              <a:t>Compare with random matching. </a:t>
            </a:r>
          </a:p>
          <a:p>
            <a:pPr lvl="1" eaLnBrk="1" fontAlgn="auto" hangingPunct="1">
              <a:lnSpc>
                <a:spcPct val="90000"/>
              </a:lnSpc>
              <a:spcAft>
                <a:spcPts val="0"/>
              </a:spcAft>
              <a:defRPr/>
            </a:pPr>
            <a:r>
              <a:rPr lang="en-US" altLang="zh-CN" dirty="0" smtClean="0"/>
              <a:t>Fold number</a:t>
            </a:r>
          </a:p>
          <a:p>
            <a:pPr lvl="1" eaLnBrk="1" fontAlgn="auto" hangingPunct="1">
              <a:lnSpc>
                <a:spcPct val="90000"/>
              </a:lnSpc>
              <a:spcAft>
                <a:spcPts val="0"/>
              </a:spcAft>
              <a:defRPr/>
            </a:pPr>
            <a:r>
              <a:rPr lang="en-US" altLang="zh-CN" dirty="0" smtClean="0"/>
              <a:t>Larger fold number imply more reliable prediction</a:t>
            </a:r>
          </a:p>
          <a:p>
            <a:pPr eaLnBrk="1" fontAlgn="auto" hangingPunct="1">
              <a:lnSpc>
                <a:spcPct val="90000"/>
              </a:lnSpc>
              <a:spcAft>
                <a:spcPts val="0"/>
              </a:spcAft>
              <a:buFont typeface="Wingdings" pitchFamily="2" charset="2"/>
              <a:buNone/>
              <a:defRPr/>
            </a:pPr>
            <a:endParaRPr lang="zh-CN" altLang="en-US" dirty="0" smtClean="0"/>
          </a:p>
        </p:txBody>
      </p:sp>
      <p:pic>
        <p:nvPicPr>
          <p:cNvPr id="59396" name="Picture 4"/>
          <p:cNvPicPr>
            <a:picLocks noChangeAspect="1" noChangeArrowheads="1"/>
          </p:cNvPicPr>
          <p:nvPr/>
        </p:nvPicPr>
        <p:blipFill>
          <a:blip r:embed="rId3" cstate="print"/>
          <a:srcRect/>
          <a:stretch>
            <a:fillRect/>
          </a:stretch>
        </p:blipFill>
        <p:spPr bwMode="auto">
          <a:xfrm>
            <a:off x="685800" y="5029200"/>
            <a:ext cx="7696200" cy="9144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150938" y="476250"/>
            <a:ext cx="7793037" cy="1200150"/>
          </a:xfrm>
        </p:spPr>
        <p:txBody>
          <a:bodyPr/>
          <a:lstStyle/>
          <a:p>
            <a:pPr eaLnBrk="1" hangingPunct="1"/>
            <a:r>
              <a:rPr lang="en-US" altLang="zh-CN" smtClean="0"/>
              <a:t>Matching with MIPS PPIs</a:t>
            </a:r>
          </a:p>
        </p:txBody>
      </p:sp>
      <p:graphicFrame>
        <p:nvGraphicFramePr>
          <p:cNvPr id="21657" name="Group 153"/>
          <p:cNvGraphicFramePr>
            <a:graphicFrameLocks noGrp="1"/>
          </p:cNvGraphicFramePr>
          <p:nvPr>
            <p:ph type="tbl" idx="1"/>
          </p:nvPr>
        </p:nvGraphicFramePr>
        <p:xfrm>
          <a:off x="971550" y="1773238"/>
          <a:ext cx="7772400" cy="4358325"/>
        </p:xfrm>
        <a:graphic>
          <a:graphicData uri="http://schemas.openxmlformats.org/drawingml/2006/table">
            <a:tbl>
              <a:tblPr/>
              <a:tblGrid>
                <a:gridCol w="1584325"/>
                <a:gridCol w="1797050"/>
                <a:gridCol w="1282700"/>
                <a:gridCol w="982663"/>
                <a:gridCol w="982662"/>
                <a:gridCol w="1143000"/>
              </a:tblGrid>
              <a:tr h="5476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Prob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a:t>
                      </a:r>
                      <a:r>
                        <a:rPr kumimoji="0" lang="en-US" altLang="zh-CN" sz="2800" b="0" i="0" u="none" strike="noStrike" cap="none" normalizeH="0" baseline="0" smtClean="0">
                          <a:ln>
                            <a:noFill/>
                          </a:ln>
                          <a:solidFill>
                            <a:schemeClr val="tx1"/>
                          </a:solidFill>
                          <a:effectLst/>
                          <a:latin typeface="Tahoma" pitchFamily="34" charset="0"/>
                          <a:ea typeface="宋体" pitchFamily="2" charset="-122"/>
                        </a:rPr>
                        <a:t>Predict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a:t>
                      </a:r>
                      <a:r>
                        <a:rPr kumimoji="0" lang="en-US" altLang="zh-CN" sz="2800" b="0" i="0" u="none" strike="noStrike" cap="none" normalizeH="0" baseline="0" smtClean="0">
                          <a:ln>
                            <a:noFill/>
                          </a:ln>
                          <a:solidFill>
                            <a:schemeClr val="tx1"/>
                          </a:solidFill>
                          <a:effectLst/>
                          <a:latin typeface="Tahoma" pitchFamily="34" charset="0"/>
                          <a:ea typeface="宋体" pitchFamily="2" charset="-122"/>
                        </a:rPr>
                        <a:t>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a:t>
                      </a:r>
                      <a:r>
                        <a:rPr kumimoji="0" lang="en-US" altLang="zh-CN" sz="2800" b="0" i="0" u="none" strike="noStrike" cap="none" normalizeH="0" baseline="0" smtClean="0">
                          <a:ln>
                            <a:noFill/>
                          </a:ln>
                          <a:solidFill>
                            <a:schemeClr val="tx1"/>
                          </a:solidFill>
                          <a:effectLst/>
                          <a:latin typeface="Tahoma" pitchFamily="34" charset="0"/>
                          <a:ea typeface="宋体" pitchFamily="2" charset="-122"/>
                        </a:rPr>
                        <a:t>MIPS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a:t>
                      </a:r>
                      <a:r>
                        <a:rPr kumimoji="0" lang="en-US" altLang="zh-CN" sz="2800" b="0" i="0" u="none" strike="noStrike" cap="none" normalizeH="0" baseline="0" smtClean="0">
                          <a:ln>
                            <a:noFill/>
                          </a:ln>
                          <a:solidFill>
                            <a:schemeClr val="tx1"/>
                          </a:solidFill>
                          <a:effectLst/>
                          <a:latin typeface="Tahoma" pitchFamily="34" charset="0"/>
                          <a:ea typeface="宋体" pitchFamily="2" charset="-122"/>
                        </a:rPr>
                        <a:t>Fold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508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All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20221620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5719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2570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1414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476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&gt;0.00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136463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5719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1265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476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&gt;=0.20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26908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5238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1093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34.97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49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&gt;=0.40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19360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5018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47.85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492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&gt;=0.60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14725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4775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971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67.53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175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&gt;=0.80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12734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4647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932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76.02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476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&gt;=0.975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10824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4461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886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smtClean="0">
                          <a:ln>
                            <a:noFill/>
                          </a:ln>
                          <a:solidFill>
                            <a:schemeClr val="tx1"/>
                          </a:solidFill>
                          <a:effectLst/>
                          <a:latin typeface="Tahoma" pitchFamily="34" charset="0"/>
                          <a:ea typeface="宋体" pitchFamily="2" charset="-122"/>
                        </a:rPr>
                        <a:t>89.88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ltLang="zh-CN" smtClean="0"/>
              <a:t>Interaction Data Correlated With Gene Expression Data</a:t>
            </a:r>
          </a:p>
        </p:txBody>
      </p:sp>
      <p:sp>
        <p:nvSpPr>
          <p:cNvPr id="61443" name="Rectangle 3"/>
          <p:cNvSpPr>
            <a:spLocks noGrp="1" noChangeArrowheads="1"/>
          </p:cNvSpPr>
          <p:nvPr>
            <p:ph idx="1"/>
          </p:nvPr>
        </p:nvSpPr>
        <p:spPr/>
        <p:txBody>
          <a:bodyPr/>
          <a:lstStyle/>
          <a:p>
            <a:pPr eaLnBrk="1" hangingPunct="1">
              <a:lnSpc>
                <a:spcPct val="90000"/>
              </a:lnSpc>
            </a:pPr>
            <a:r>
              <a:rPr lang="en-US" altLang="zh-CN" sz="2800" smtClean="0"/>
              <a:t>Interacted proteins seems to have high expression correlation </a:t>
            </a:r>
          </a:p>
          <a:p>
            <a:pPr lvl="1" eaLnBrk="1" hangingPunct="1">
              <a:lnSpc>
                <a:spcPct val="90000"/>
              </a:lnSpc>
            </a:pPr>
            <a:r>
              <a:rPr lang="en-US" altLang="zh-CN" sz="2400" smtClean="0"/>
              <a:t>A.Grigorieve </a:t>
            </a:r>
            <a:r>
              <a:rPr lang="en-US" altLang="zh-CN" sz="2400" i="1" smtClean="0"/>
              <a:t>Nucleic Acid Res. </a:t>
            </a:r>
            <a:r>
              <a:rPr lang="en-US" altLang="zh-CN" sz="2400" smtClean="0"/>
              <a:t>29, 2001;</a:t>
            </a:r>
          </a:p>
          <a:p>
            <a:pPr lvl="1" eaLnBrk="1" hangingPunct="1">
              <a:lnSpc>
                <a:spcPct val="90000"/>
              </a:lnSpc>
            </a:pPr>
            <a:r>
              <a:rPr lang="en-US" altLang="zh-CN" sz="2400" smtClean="0"/>
              <a:t>H. Ge et al. </a:t>
            </a:r>
            <a:r>
              <a:rPr lang="en-US" altLang="zh-CN" sz="2400" i="1" smtClean="0"/>
              <a:t>Nature Genetics </a:t>
            </a:r>
            <a:r>
              <a:rPr lang="en-US" altLang="zh-CN" sz="2400" smtClean="0"/>
              <a:t>29, 2001;</a:t>
            </a:r>
          </a:p>
          <a:p>
            <a:pPr lvl="1" eaLnBrk="1" hangingPunct="1">
              <a:lnSpc>
                <a:spcPct val="90000"/>
              </a:lnSpc>
            </a:pPr>
            <a:r>
              <a:rPr lang="en-US" altLang="zh-CN" sz="2400" smtClean="0"/>
              <a:t>R. Jansen et al.</a:t>
            </a:r>
            <a:r>
              <a:rPr lang="en-US" altLang="zh-CN" sz="2400" i="1" smtClean="0"/>
              <a:t> Genome Res</a:t>
            </a:r>
            <a:r>
              <a:rPr lang="en-US" altLang="zh-CN" sz="2400" smtClean="0"/>
              <a:t>.12, 2002.</a:t>
            </a:r>
          </a:p>
          <a:p>
            <a:pPr eaLnBrk="1" hangingPunct="1">
              <a:lnSpc>
                <a:spcPct val="90000"/>
              </a:lnSpc>
            </a:pPr>
            <a:r>
              <a:rPr lang="en-US" altLang="zh-CN" sz="2800" smtClean="0"/>
              <a:t>Expression data (M.Eisen, 1998); 2465 Yeast ORFs with 79 data points/ORF.</a:t>
            </a:r>
          </a:p>
          <a:p>
            <a:pPr eaLnBrk="1" hangingPunct="1">
              <a:lnSpc>
                <a:spcPct val="90000"/>
              </a:lnSpc>
            </a:pPr>
            <a:r>
              <a:rPr lang="en-US" altLang="zh-CN" sz="2800" smtClean="0"/>
              <a:t>Pearson correlation coefficient.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descr="Eisen79_80SGDMIPS"/>
          <p:cNvPicPr>
            <a:picLocks noChangeAspect="1" noChangeArrowheads="1"/>
          </p:cNvPicPr>
          <p:nvPr/>
        </p:nvPicPr>
        <p:blipFill>
          <a:blip r:embed="rId3" cstate="print"/>
          <a:srcRect/>
          <a:stretch>
            <a:fillRect/>
          </a:stretch>
        </p:blipFill>
        <p:spPr bwMode="auto">
          <a:xfrm>
            <a:off x="323850" y="333375"/>
            <a:ext cx="8534400" cy="6249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3" cstate="print"/>
          <a:srcRect/>
          <a:stretch>
            <a:fillRect/>
          </a:stretch>
        </p:blipFill>
        <p:spPr bwMode="auto">
          <a:xfrm>
            <a:off x="928688" y="1714500"/>
            <a:ext cx="7461250" cy="3255963"/>
          </a:xfrm>
          <a:prstGeom prst="rect">
            <a:avLst/>
          </a:prstGeom>
          <a:noFill/>
          <a:ln w="9525">
            <a:noFill/>
            <a:miter lim="800000"/>
            <a:headEnd/>
            <a:tailEnd/>
          </a:ln>
        </p:spPr>
      </p:pic>
      <p:pic>
        <p:nvPicPr>
          <p:cNvPr id="63491" name="Picture 3"/>
          <p:cNvPicPr>
            <a:picLocks noChangeAspect="1" noChangeArrowheads="1"/>
          </p:cNvPicPr>
          <p:nvPr/>
        </p:nvPicPr>
        <p:blipFill>
          <a:blip r:embed="rId4" cstate="print"/>
          <a:srcRect/>
          <a:stretch>
            <a:fillRect/>
          </a:stretch>
        </p:blipFill>
        <p:spPr bwMode="auto">
          <a:xfrm>
            <a:off x="1714500" y="5286375"/>
            <a:ext cx="5761038" cy="1144588"/>
          </a:xfrm>
          <a:prstGeom prst="rect">
            <a:avLst/>
          </a:prstGeom>
          <a:noFill/>
          <a:ln w="9525">
            <a:noFill/>
            <a:miter lim="800000"/>
            <a:headEnd/>
            <a:tailEnd/>
          </a:ln>
        </p:spPr>
      </p:pic>
      <p:sp>
        <p:nvSpPr>
          <p:cNvPr id="63492" name="Text Box 4"/>
          <p:cNvSpPr txBox="1">
            <a:spLocks noChangeArrowheads="1"/>
          </p:cNvSpPr>
          <p:nvPr/>
        </p:nvSpPr>
        <p:spPr bwMode="auto">
          <a:xfrm>
            <a:off x="1116013" y="260350"/>
            <a:ext cx="7632700" cy="1446550"/>
          </a:xfrm>
          <a:prstGeom prst="rect">
            <a:avLst/>
          </a:prstGeom>
          <a:noFill/>
          <a:ln w="9525">
            <a:noFill/>
            <a:miter lim="800000"/>
            <a:headEnd/>
            <a:tailEnd/>
          </a:ln>
        </p:spPr>
        <p:txBody>
          <a:bodyPr>
            <a:spAutoFit/>
          </a:bodyPr>
          <a:lstStyle/>
          <a:p>
            <a:pPr>
              <a:spcBef>
                <a:spcPct val="50000"/>
              </a:spcBef>
            </a:pPr>
            <a:r>
              <a:rPr lang="en-US" altLang="zh-CN" sz="4400" dirty="0">
                <a:latin typeface="Times New Roman" pitchFamily="18" charset="0"/>
              </a:rPr>
              <a:t>Statistics of  </a:t>
            </a:r>
            <a:r>
              <a:rPr lang="en-US" altLang="zh-CN" sz="4400" dirty="0" err="1" smtClean="0">
                <a:latin typeface="Times New Roman" pitchFamily="18" charset="0"/>
              </a:rPr>
              <a:t>Pairwise</a:t>
            </a:r>
            <a:r>
              <a:rPr lang="en-US" altLang="zh-CN" sz="4400" dirty="0" smtClean="0">
                <a:latin typeface="Times New Roman" pitchFamily="18" charset="0"/>
              </a:rPr>
              <a:t> Correlation </a:t>
            </a:r>
            <a:r>
              <a:rPr lang="en-US" altLang="zh-CN" sz="4400" dirty="0">
                <a:latin typeface="Times New Roman" pitchFamily="18" charset="0"/>
              </a:rPr>
              <a:t>of </a:t>
            </a:r>
            <a:r>
              <a:rPr lang="en-US" altLang="zh-CN" sz="4400" dirty="0" smtClean="0">
                <a:latin typeface="Times New Roman" pitchFamily="18" charset="0"/>
              </a:rPr>
              <a:t>Gene Expression </a:t>
            </a:r>
            <a:endParaRPr lang="en-US" altLang="zh-CN" sz="4400" dirty="0">
              <a:latin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CN" smtClean="0"/>
              <a:t>Discussion</a:t>
            </a:r>
          </a:p>
        </p:txBody>
      </p:sp>
      <p:sp>
        <p:nvSpPr>
          <p:cNvPr id="64515" name="Rectangle 3"/>
          <p:cNvSpPr>
            <a:spLocks noGrp="1" noChangeArrowheads="1"/>
          </p:cNvSpPr>
          <p:nvPr>
            <p:ph type="body" sz="half" idx="1"/>
          </p:nvPr>
        </p:nvSpPr>
        <p:spPr>
          <a:xfrm>
            <a:off x="1000125" y="1643063"/>
            <a:ext cx="7350125" cy="3787775"/>
          </a:xfrm>
        </p:spPr>
        <p:txBody>
          <a:bodyPr/>
          <a:lstStyle/>
          <a:p>
            <a:pPr eaLnBrk="1" hangingPunct="1"/>
            <a:r>
              <a:rPr lang="en-US" altLang="zh-CN" sz="2800" smtClean="0"/>
              <a:t>Independent assumption, high order domain interaction is possible, need more parameters.</a:t>
            </a:r>
          </a:p>
          <a:p>
            <a:pPr eaLnBrk="1" hangingPunct="1"/>
            <a:r>
              <a:rPr lang="en-US" altLang="zh-CN" sz="2800" smtClean="0"/>
              <a:t>Pfam-A and Pfam-B are in different level.</a:t>
            </a:r>
          </a:p>
          <a:p>
            <a:pPr eaLnBrk="1" hangingPunct="1"/>
            <a:r>
              <a:rPr lang="en-US" altLang="zh-CN" sz="2800" smtClean="0"/>
              <a:t>Insufficient experimental data. </a:t>
            </a:r>
          </a:p>
        </p:txBody>
      </p:sp>
      <p:pic>
        <p:nvPicPr>
          <p:cNvPr id="64516" name="Picture 5" descr="07"/>
          <p:cNvPicPr>
            <a:picLocks noGrp="1" noChangeAspect="1" noChangeArrowheads="1"/>
          </p:cNvPicPr>
          <p:nvPr>
            <p:ph sz="half" idx="2"/>
          </p:nvPr>
        </p:nvPicPr>
        <p:blipFill>
          <a:blip r:embed="rId3" cstate="print"/>
          <a:srcRect/>
          <a:stretch>
            <a:fillRect/>
          </a:stretch>
        </p:blipFill>
        <p:spPr>
          <a:xfrm>
            <a:off x="6357938" y="3357563"/>
            <a:ext cx="1800225" cy="1800225"/>
          </a:xfr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dirty="0" smtClean="0"/>
              <a:t>Related Works</a:t>
            </a:r>
          </a:p>
        </p:txBody>
      </p:sp>
      <p:sp>
        <p:nvSpPr>
          <p:cNvPr id="65539" name="Rectangle 3"/>
          <p:cNvSpPr>
            <a:spLocks noGrp="1" noChangeArrowheads="1"/>
          </p:cNvSpPr>
          <p:nvPr>
            <p:ph type="body" idx="1"/>
          </p:nvPr>
        </p:nvSpPr>
        <p:spPr/>
        <p:txBody>
          <a:bodyPr/>
          <a:lstStyle/>
          <a:p>
            <a:pPr eaLnBrk="1" hangingPunct="1"/>
            <a:r>
              <a:rPr lang="en-US" altLang="zh-CN" dirty="0" smtClean="0"/>
              <a:t>Inferring domain-domain interactions</a:t>
            </a:r>
          </a:p>
          <a:p>
            <a:pPr lvl="1" eaLnBrk="1" hangingPunct="1"/>
            <a:r>
              <a:rPr lang="en-US" altLang="zh-CN" dirty="0" smtClean="0"/>
              <a:t>Riley et al. Genome Biol. 2005.</a:t>
            </a:r>
          </a:p>
          <a:p>
            <a:pPr lvl="1" eaLnBrk="1" hangingPunct="1"/>
            <a:r>
              <a:rPr lang="en-US" altLang="zh-CN" dirty="0" smtClean="0"/>
              <a:t>Lee et al</a:t>
            </a:r>
            <a:r>
              <a:rPr lang="fr-FR" altLang="zh-CN" dirty="0" smtClean="0"/>
              <a:t>. BMC Bioinformatics, 2006 </a:t>
            </a:r>
          </a:p>
          <a:p>
            <a:pPr eaLnBrk="1" hangingPunct="1">
              <a:lnSpc>
                <a:spcPct val="90000"/>
              </a:lnSpc>
            </a:pPr>
            <a:endParaRPr lang="en-US" altLang="zh-CN"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smtClean="0"/>
              <a:t>Matrix method (two hybrid)</a:t>
            </a:r>
          </a:p>
        </p:txBody>
      </p:sp>
      <p:graphicFrame>
        <p:nvGraphicFramePr>
          <p:cNvPr id="2050" name="Object 2"/>
          <p:cNvGraphicFramePr>
            <a:graphicFrameLocks noChangeAspect="1"/>
          </p:cNvGraphicFramePr>
          <p:nvPr/>
        </p:nvGraphicFramePr>
        <p:xfrm>
          <a:off x="1143000" y="1676400"/>
          <a:ext cx="6858000" cy="4267200"/>
        </p:xfrm>
        <a:graphic>
          <a:graphicData uri="http://schemas.openxmlformats.org/presentationml/2006/ole">
            <p:oleObj spid="_x0000_s15364" name="Bitmap Image" r:id="rId4" imgW="3438095" imgH="1362265" progId="PBrush">
              <p:embed/>
            </p:oleObj>
          </a:graphicData>
        </a:graphic>
      </p:graphicFrame>
      <p:sp>
        <p:nvSpPr>
          <p:cNvPr id="2052" name="Text Box 4"/>
          <p:cNvSpPr txBox="1">
            <a:spLocks noChangeArrowheads="1"/>
          </p:cNvSpPr>
          <p:nvPr/>
        </p:nvSpPr>
        <p:spPr bwMode="auto">
          <a:xfrm>
            <a:off x="1371600" y="5943600"/>
            <a:ext cx="6248400" cy="304800"/>
          </a:xfrm>
          <a:prstGeom prst="rect">
            <a:avLst/>
          </a:prstGeom>
          <a:noFill/>
          <a:ln w="9525">
            <a:noFill/>
            <a:miter lim="800000"/>
            <a:headEnd/>
            <a:tailEnd/>
          </a:ln>
        </p:spPr>
        <p:txBody>
          <a:bodyPr>
            <a:spAutoFit/>
          </a:bodyPr>
          <a:lstStyle/>
          <a:p>
            <a:pPr algn="r">
              <a:spcBef>
                <a:spcPct val="50000"/>
              </a:spcBef>
            </a:pPr>
            <a:r>
              <a:rPr lang="en-US" altLang="zh-CN" sz="1400">
                <a:latin typeface="Times New Roman" pitchFamily="18" charset="0"/>
              </a:rPr>
              <a:t>From: TRENDS in Genetics Vol.17, No.6, June 2001.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pPr eaLnBrk="1" hangingPunct="1"/>
            <a:r>
              <a:rPr lang="en-US" altLang="zh-CN" dirty="0" smtClean="0"/>
              <a:t>References</a:t>
            </a:r>
            <a:endParaRPr lang="zh-CN" altLang="en-US" dirty="0" smtClean="0"/>
          </a:p>
        </p:txBody>
      </p:sp>
      <p:sp>
        <p:nvSpPr>
          <p:cNvPr id="67587" name="内容占位符 2"/>
          <p:cNvSpPr>
            <a:spLocks noGrp="1"/>
          </p:cNvSpPr>
          <p:nvPr>
            <p:ph idx="1"/>
          </p:nvPr>
        </p:nvSpPr>
        <p:spPr>
          <a:ln>
            <a:solidFill>
              <a:srgbClr val="7030A0"/>
            </a:solidFill>
          </a:ln>
        </p:spPr>
        <p:txBody>
          <a:bodyPr/>
          <a:lstStyle/>
          <a:p>
            <a:pPr eaLnBrk="1" hangingPunct="1"/>
            <a:r>
              <a:rPr lang="en-US" altLang="zh-CN" sz="1800" dirty="0" smtClean="0">
                <a:solidFill>
                  <a:srgbClr val="002060"/>
                </a:solidFill>
              </a:rPr>
              <a:t>M. Deng, S. Mehta, F. Sun, T. Chen (2002)  Inferring domain–domain interactions from protein–protein interactions, Genome Res. 12: 1540–1548.</a:t>
            </a:r>
          </a:p>
          <a:p>
            <a:pPr eaLnBrk="1" hangingPunct="1"/>
            <a:r>
              <a:rPr lang="en-US" altLang="zh-CN" sz="1800" dirty="0" smtClean="0"/>
              <a:t>H. Lee, M. Deng, F. Sun, T. Chen</a:t>
            </a:r>
            <a:r>
              <a:rPr lang="fr-FR" altLang="zh-CN" sz="1800" dirty="0" smtClean="0"/>
              <a:t> (2006)</a:t>
            </a:r>
            <a:r>
              <a:rPr lang="en-US" altLang="zh-CN" sz="1800" dirty="0" smtClean="0"/>
              <a:t> An integrated approach to the prediction of </a:t>
            </a:r>
            <a:r>
              <a:rPr lang="fr-FR" altLang="zh-CN" sz="1800" dirty="0" smtClean="0"/>
              <a:t>domain–domain interactions, BMC Bioinform. 7:269.</a:t>
            </a:r>
          </a:p>
          <a:p>
            <a:pPr eaLnBrk="1" hangingPunct="1"/>
            <a:r>
              <a:rPr lang="en-US" altLang="zh-CN" sz="1800" dirty="0" smtClean="0"/>
              <a:t>R. Riley, C. Lee, C. </a:t>
            </a:r>
            <a:r>
              <a:rPr lang="en-US" altLang="zh-CN" sz="1800" dirty="0" err="1" smtClean="0"/>
              <a:t>Sabatti</a:t>
            </a:r>
            <a:r>
              <a:rPr lang="en-US" altLang="zh-CN" sz="1800" dirty="0" smtClean="0"/>
              <a:t>, D. Eisenberg (2005) Inferring protein domain interactions from databases of interacting proteins, Genome Biol. 6:R89.</a:t>
            </a:r>
          </a:p>
          <a:p>
            <a:pPr eaLnBrk="1" hangingPunct="1"/>
            <a:r>
              <a:rPr lang="en-US" altLang="zh-CN" sz="1800" dirty="0" smtClean="0"/>
              <a:t>Shoemaker BA, </a:t>
            </a:r>
            <a:r>
              <a:rPr lang="en-US" altLang="zh-CN" sz="1800" dirty="0" err="1" smtClean="0"/>
              <a:t>Panchenko</a:t>
            </a:r>
            <a:r>
              <a:rPr lang="en-US" altLang="zh-CN" sz="1800" dirty="0" smtClean="0"/>
              <a:t> AR (2007) Deciphering Protein–Protein Interactions. Part I. Experimental Techniques and Databases. </a:t>
            </a:r>
            <a:r>
              <a:rPr lang="en-US" altLang="zh-CN" sz="1800" dirty="0" err="1" smtClean="0"/>
              <a:t>PLoS</a:t>
            </a:r>
            <a:r>
              <a:rPr lang="en-US" altLang="zh-CN" sz="1800" dirty="0" smtClean="0"/>
              <a:t> </a:t>
            </a:r>
            <a:r>
              <a:rPr lang="en-US" altLang="zh-CN" sz="1800" dirty="0" err="1" smtClean="0"/>
              <a:t>Comput</a:t>
            </a:r>
            <a:r>
              <a:rPr lang="en-US" altLang="zh-CN" sz="1800" dirty="0" smtClean="0"/>
              <a:t> </a:t>
            </a:r>
            <a:r>
              <a:rPr lang="en-US" altLang="zh-CN" sz="1800" dirty="0" err="1" smtClean="0"/>
              <a:t>Biol</a:t>
            </a:r>
            <a:r>
              <a:rPr lang="en-US" altLang="zh-CN" sz="1800" dirty="0" smtClean="0"/>
              <a:t> 3(3): e42. doi:10.1371/journal.pcbi.0030042. </a:t>
            </a:r>
          </a:p>
          <a:p>
            <a:pPr eaLnBrk="1" hangingPunct="1"/>
            <a:r>
              <a:rPr lang="en-US" altLang="zh-CN" sz="1800" dirty="0" smtClean="0"/>
              <a:t>Shoemaker BA, </a:t>
            </a:r>
            <a:r>
              <a:rPr lang="en-US" altLang="zh-CN" sz="1800" dirty="0" err="1" smtClean="0"/>
              <a:t>Panchenko</a:t>
            </a:r>
            <a:r>
              <a:rPr lang="en-US" altLang="zh-CN" sz="1800" dirty="0" smtClean="0"/>
              <a:t> AR (2007) Deciphering Protein–Protein Interactions. Part II. Computational Methods to Predict Protein and Domain Interaction Partners. </a:t>
            </a:r>
            <a:r>
              <a:rPr lang="en-US" altLang="zh-CN" sz="1800" dirty="0" err="1" smtClean="0"/>
              <a:t>PLoS</a:t>
            </a:r>
            <a:r>
              <a:rPr lang="en-US" altLang="zh-CN" sz="1800" dirty="0" smtClean="0"/>
              <a:t> </a:t>
            </a:r>
            <a:r>
              <a:rPr lang="en-US" altLang="zh-CN" sz="1800" dirty="0" err="1" smtClean="0"/>
              <a:t>Comput</a:t>
            </a:r>
            <a:r>
              <a:rPr lang="en-US" altLang="zh-CN" sz="1800" dirty="0" smtClean="0"/>
              <a:t> </a:t>
            </a:r>
            <a:r>
              <a:rPr lang="en-US" altLang="zh-CN" sz="1800" dirty="0" err="1" smtClean="0"/>
              <a:t>Biol</a:t>
            </a:r>
            <a:r>
              <a:rPr lang="en-US" altLang="zh-CN" sz="1800" dirty="0" smtClean="0"/>
              <a:t> 3(4): e43. doi:10.1371/journal.pcbi.0030043.</a:t>
            </a:r>
          </a:p>
          <a:p>
            <a:pPr eaLnBrk="1" hangingPunct="1"/>
            <a:r>
              <a:rPr lang="fi-FI" altLang="zh-CN" sz="1800" dirty="0" smtClean="0"/>
              <a:t>Hung Xuan Ta, Liisa Holm</a:t>
            </a:r>
            <a:r>
              <a:rPr lang="en-US" altLang="zh-CN" sz="1800" dirty="0" smtClean="0"/>
              <a:t>(2009) Evaluation of different domain-based methods in protein interaction prediction. Biochemical and Biophysical Research Communications 390:357–362.</a:t>
            </a:r>
          </a:p>
          <a:p>
            <a:pPr eaLnBrk="1" hangingPunct="1"/>
            <a:endParaRPr lang="en-US" altLang="zh-CN" sz="2400" dirty="0" smtClean="0"/>
          </a:p>
          <a:p>
            <a:pPr eaLnBrk="1" hangingPunct="1"/>
            <a:endParaRPr lang="en-US" altLang="zh-CN" sz="2400" dirty="0" smtClean="0"/>
          </a:p>
          <a:p>
            <a:pPr eaLnBrk="1" hangingPunct="1"/>
            <a:endParaRPr lang="zh-CN" altLang="en-US" sz="24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150938" y="214313"/>
            <a:ext cx="7716837" cy="1266825"/>
          </a:xfrm>
        </p:spPr>
        <p:txBody>
          <a:bodyPr/>
          <a:lstStyle/>
          <a:p>
            <a:pPr eaLnBrk="1" hangingPunct="1"/>
            <a:r>
              <a:rPr lang="en-US" altLang="zh-CN" sz="4000" smtClean="0"/>
              <a:t>Interaction Sequence Tags (ISTs)</a:t>
            </a:r>
          </a:p>
        </p:txBody>
      </p:sp>
      <p:graphicFrame>
        <p:nvGraphicFramePr>
          <p:cNvPr id="3074" name="Object 2"/>
          <p:cNvGraphicFramePr>
            <a:graphicFrameLocks noChangeAspect="1"/>
          </p:cNvGraphicFramePr>
          <p:nvPr/>
        </p:nvGraphicFramePr>
        <p:xfrm>
          <a:off x="1600200" y="1676400"/>
          <a:ext cx="6248400" cy="4191000"/>
        </p:xfrm>
        <a:graphic>
          <a:graphicData uri="http://schemas.openxmlformats.org/presentationml/2006/ole">
            <p:oleObj spid="_x0000_s16388" name="Bitmap Image" r:id="rId4" imgW="3219899" imgH="4285714" progId="PBrush">
              <p:embed/>
            </p:oleObj>
          </a:graphicData>
        </a:graphic>
      </p:graphicFrame>
      <p:sp>
        <p:nvSpPr>
          <p:cNvPr id="3076" name="Text Box 4"/>
          <p:cNvSpPr txBox="1">
            <a:spLocks noChangeArrowheads="1"/>
          </p:cNvSpPr>
          <p:nvPr/>
        </p:nvSpPr>
        <p:spPr bwMode="auto">
          <a:xfrm>
            <a:off x="1600200" y="6019800"/>
            <a:ext cx="6172200" cy="304800"/>
          </a:xfrm>
          <a:prstGeom prst="rect">
            <a:avLst/>
          </a:prstGeom>
          <a:noFill/>
          <a:ln w="9525">
            <a:noFill/>
            <a:miter lim="800000"/>
            <a:headEnd/>
            <a:tailEnd/>
          </a:ln>
        </p:spPr>
        <p:txBody>
          <a:bodyPr>
            <a:spAutoFit/>
          </a:bodyPr>
          <a:lstStyle/>
          <a:p>
            <a:pPr algn="r">
              <a:spcBef>
                <a:spcPct val="50000"/>
              </a:spcBef>
            </a:pPr>
            <a:r>
              <a:rPr lang="en-US" altLang="zh-CN" sz="1400">
                <a:latin typeface="Times New Roman" pitchFamily="18" charset="0"/>
              </a:rPr>
              <a:t>From: Nature 405, June 15, 2000, 837-846.</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mtClean="0"/>
              <a:t>Two data sets from yeast two hybrid system</a:t>
            </a:r>
          </a:p>
        </p:txBody>
      </p:sp>
      <p:sp>
        <p:nvSpPr>
          <p:cNvPr id="4100" name="Rectangle 3"/>
          <p:cNvSpPr>
            <a:spLocks noGrp="1" noChangeArrowheads="1"/>
          </p:cNvSpPr>
          <p:nvPr>
            <p:ph type="body" sz="half" idx="1"/>
          </p:nvPr>
        </p:nvSpPr>
        <p:spPr>
          <a:xfrm>
            <a:off x="928688" y="2071688"/>
            <a:ext cx="3810000" cy="4114800"/>
          </a:xfrm>
        </p:spPr>
        <p:txBody>
          <a:bodyPr/>
          <a:lstStyle/>
          <a:p>
            <a:pPr eaLnBrk="1" hangingPunct="1"/>
            <a:r>
              <a:rPr lang="en-US" altLang="zh-CN" sz="2800" smtClean="0"/>
              <a:t>Uetz</a:t>
            </a:r>
            <a:r>
              <a:rPr lang="en-US" altLang="zh-CN" sz="2800" smtClean="0">
                <a:latin typeface="Arial" pitchFamily="34" charset="0"/>
              </a:rPr>
              <a:t>’</a:t>
            </a:r>
            <a:r>
              <a:rPr lang="en-US" altLang="zh-CN" sz="2800" smtClean="0"/>
              <a:t>s data (Uetz et al. 2000).</a:t>
            </a:r>
          </a:p>
          <a:p>
            <a:pPr eaLnBrk="1" hangingPunct="1"/>
            <a:endParaRPr lang="en-US" altLang="zh-CN" sz="2800" smtClean="0"/>
          </a:p>
          <a:p>
            <a:pPr eaLnBrk="1" hangingPunct="1"/>
            <a:r>
              <a:rPr lang="en-US" altLang="zh-CN" sz="2800" smtClean="0"/>
              <a:t>Ito</a:t>
            </a:r>
            <a:r>
              <a:rPr lang="en-US" altLang="zh-CN" sz="2800" smtClean="0">
                <a:latin typeface="Arial" pitchFamily="34" charset="0"/>
              </a:rPr>
              <a:t>’</a:t>
            </a:r>
            <a:r>
              <a:rPr lang="en-US" altLang="zh-CN" sz="2800" smtClean="0"/>
              <a:t>s data (Ito et al. 2000, 2001).</a:t>
            </a:r>
          </a:p>
        </p:txBody>
      </p:sp>
      <p:graphicFrame>
        <p:nvGraphicFramePr>
          <p:cNvPr id="4098" name="Object 2"/>
          <p:cNvGraphicFramePr>
            <a:graphicFrameLocks noGrp="1" noChangeAspect="1"/>
          </p:cNvGraphicFramePr>
          <p:nvPr>
            <p:ph type="clipArt" sz="half" idx="2"/>
          </p:nvPr>
        </p:nvGraphicFramePr>
        <p:xfrm>
          <a:off x="5000625" y="2357438"/>
          <a:ext cx="3619500" cy="2238375"/>
        </p:xfrm>
        <a:graphic>
          <a:graphicData uri="http://schemas.openxmlformats.org/presentationml/2006/ole">
            <p:oleObj spid="_x0000_s17412" name="位图图像" r:id="rId3" imgW="3619048" imgH="2238687" progId="PBrush">
              <p:embed/>
            </p:oleObj>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sz="4000" smtClean="0"/>
              <a:t>Possible Errors in 2-hybrid system</a:t>
            </a:r>
          </a:p>
        </p:txBody>
      </p:sp>
      <p:sp>
        <p:nvSpPr>
          <p:cNvPr id="29699" name="Rectangle 3"/>
          <p:cNvSpPr>
            <a:spLocks noGrp="1" noChangeArrowheads="1"/>
          </p:cNvSpPr>
          <p:nvPr>
            <p:ph idx="1"/>
          </p:nvPr>
        </p:nvSpPr>
        <p:spPr/>
        <p:txBody>
          <a:bodyPr rtlCol="0">
            <a:normAutofit lnSpcReduction="10000"/>
          </a:bodyPr>
          <a:lstStyle/>
          <a:p>
            <a:pPr eaLnBrk="1" fontAlgn="auto" hangingPunct="1">
              <a:spcAft>
                <a:spcPts val="0"/>
              </a:spcAft>
              <a:defRPr/>
            </a:pPr>
            <a:r>
              <a:rPr lang="en-US" altLang="zh-CN" sz="2800" smtClean="0"/>
              <a:t>False positive.</a:t>
            </a:r>
          </a:p>
          <a:p>
            <a:pPr lvl="1" eaLnBrk="1" fontAlgn="auto" hangingPunct="1">
              <a:spcAft>
                <a:spcPts val="0"/>
              </a:spcAft>
              <a:defRPr/>
            </a:pPr>
            <a:r>
              <a:rPr lang="en-US" altLang="zh-CN" sz="2400" smtClean="0"/>
              <a:t>Possible mutation during PCR-amplifying.</a:t>
            </a:r>
          </a:p>
          <a:p>
            <a:pPr lvl="1" eaLnBrk="1" fontAlgn="auto" hangingPunct="1">
              <a:spcAft>
                <a:spcPts val="0"/>
              </a:spcAft>
              <a:defRPr/>
            </a:pPr>
            <a:r>
              <a:rPr lang="en-US" altLang="zh-CN" sz="2400" smtClean="0"/>
              <a:t>Stochastic activation of reporter gene.</a:t>
            </a:r>
          </a:p>
          <a:p>
            <a:pPr eaLnBrk="1" fontAlgn="auto" hangingPunct="1">
              <a:spcAft>
                <a:spcPts val="0"/>
              </a:spcAft>
              <a:defRPr/>
            </a:pPr>
            <a:r>
              <a:rPr lang="en-US" altLang="zh-CN" sz="2800" smtClean="0"/>
              <a:t>False negative.</a:t>
            </a:r>
          </a:p>
          <a:p>
            <a:pPr lvl="1" eaLnBrk="1" fontAlgn="auto" hangingPunct="1">
              <a:spcAft>
                <a:spcPts val="0"/>
              </a:spcAft>
              <a:defRPr/>
            </a:pPr>
            <a:r>
              <a:rPr lang="en-US" altLang="zh-CN" sz="2400" smtClean="0"/>
              <a:t>Membrane protein, post-translational modification protein, those self-activating reporter genes  (Removed in experiment).</a:t>
            </a:r>
          </a:p>
          <a:p>
            <a:pPr lvl="1" eaLnBrk="1" fontAlgn="auto" hangingPunct="1">
              <a:spcAft>
                <a:spcPts val="0"/>
              </a:spcAft>
              <a:defRPr/>
            </a:pPr>
            <a:r>
              <a:rPr lang="en-US" altLang="zh-CN" sz="2400" smtClean="0"/>
              <a:t>Weak interactions.</a:t>
            </a:r>
          </a:p>
          <a:p>
            <a:pPr eaLnBrk="1" fontAlgn="auto" hangingPunct="1">
              <a:spcAft>
                <a:spcPts val="0"/>
              </a:spcAft>
              <a:buFont typeface="Wingdings" pitchFamily="2" charset="2"/>
              <a:buNone/>
              <a:defRPr/>
            </a:pPr>
            <a:endParaRPr lang="en-US" altLang="zh-CN" sz="2800" smtClean="0"/>
          </a:p>
          <a:p>
            <a:pPr eaLnBrk="1" fontAlgn="auto" hangingPunct="1">
              <a:spcAft>
                <a:spcPts val="0"/>
              </a:spcAft>
              <a:buFont typeface="Wingdings" pitchFamily="2" charset="2"/>
              <a:buNone/>
              <a:defRPr/>
            </a:pPr>
            <a:r>
              <a:rPr lang="en-US" altLang="zh-CN" sz="2800" smtClean="0"/>
              <a:t>The size of interactome for yeast (5-50/protein)</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3160</Words>
  <Application>Microsoft Office PowerPoint</Application>
  <PresentationFormat>全屏显示(4:3)</PresentationFormat>
  <Paragraphs>435</Paragraphs>
  <Slides>60</Slides>
  <Notes>39</Notes>
  <HiddenSlides>0</HiddenSlides>
  <MMClips>0</MMClips>
  <ScaleCrop>false</ScaleCrop>
  <HeadingPairs>
    <vt:vector size="6" baseType="variant">
      <vt:variant>
        <vt:lpstr>主题</vt:lpstr>
      </vt:variant>
      <vt:variant>
        <vt:i4>1</vt:i4>
      </vt:variant>
      <vt:variant>
        <vt:lpstr>嵌入 OLE 服务器</vt:lpstr>
      </vt:variant>
      <vt:variant>
        <vt:i4>6</vt:i4>
      </vt:variant>
      <vt:variant>
        <vt:lpstr>幻灯片标题</vt:lpstr>
      </vt:variant>
      <vt:variant>
        <vt:i4>60</vt:i4>
      </vt:variant>
    </vt:vector>
  </HeadingPairs>
  <TitlesOfParts>
    <vt:vector size="67" baseType="lpstr">
      <vt:lpstr>Office 主题</vt:lpstr>
      <vt:lpstr>Bitmap Image</vt:lpstr>
      <vt:lpstr>位图图像</vt:lpstr>
      <vt:lpstr>Formula</vt:lpstr>
      <vt:lpstr>Equation</vt:lpstr>
      <vt:lpstr>Photo Editor 照片</vt:lpstr>
      <vt:lpstr>Photo Editor Photo</vt:lpstr>
      <vt:lpstr>第8-1章:蛋白质相互作用 的实验方法和预测</vt:lpstr>
      <vt:lpstr>Part I: Experimental Methods</vt:lpstr>
      <vt:lpstr>Protein-protein interactions  (Experimental methods)</vt:lpstr>
      <vt:lpstr>Mechanism of two-hybrid system</vt:lpstr>
      <vt:lpstr>幻灯片 5</vt:lpstr>
      <vt:lpstr>Matrix method (two hybrid)</vt:lpstr>
      <vt:lpstr>Interaction Sequence Tags (ISTs)</vt:lpstr>
      <vt:lpstr>Two data sets from yeast two hybrid system</vt:lpstr>
      <vt:lpstr>Possible Errors in 2-hybrid system</vt:lpstr>
      <vt:lpstr>Estimate the reliability of the experimental data</vt:lpstr>
      <vt:lpstr>幻灯片 11</vt:lpstr>
      <vt:lpstr>幻灯片 12</vt:lpstr>
      <vt:lpstr>MLE of the reliability </vt:lpstr>
      <vt:lpstr>Budding Yeast  Saccharomyces Cerevisiae</vt:lpstr>
      <vt:lpstr>Fission yeast  Schizosaccharomyces Pombe</vt:lpstr>
      <vt:lpstr>What’s  Genetic Interaction</vt:lpstr>
      <vt:lpstr>Identification of Genetic Interactions</vt:lpstr>
      <vt:lpstr>Synthetic Gene Array (SGA)</vt:lpstr>
      <vt:lpstr>EMAP is the Extension of SGA</vt:lpstr>
      <vt:lpstr>EMAP S-score</vt:lpstr>
      <vt:lpstr>PPI databases</vt:lpstr>
      <vt:lpstr>Further Reading</vt:lpstr>
      <vt:lpstr>Protein-protein interactions (Computational Methods)</vt:lpstr>
      <vt:lpstr>Part II: Predicting Protein-protein Interactions</vt:lpstr>
      <vt:lpstr>Rosetta Stone Method</vt:lpstr>
      <vt:lpstr>Phylogenetic Profiles Method</vt:lpstr>
      <vt:lpstr>Using Gene Clusters  to Infer Functional Coupling</vt:lpstr>
      <vt:lpstr>Structure of Proteins</vt:lpstr>
      <vt:lpstr>Predicting PPIs from Domains</vt:lpstr>
      <vt:lpstr>Domain Databases</vt:lpstr>
      <vt:lpstr>幻灯片 31</vt:lpstr>
      <vt:lpstr>Association-A simple method</vt:lpstr>
      <vt:lpstr>Simple Example</vt:lpstr>
      <vt:lpstr>Limitation of Association Method</vt:lpstr>
      <vt:lpstr>Probabilistic Model</vt:lpstr>
      <vt:lpstr>Some Notations</vt:lpstr>
      <vt:lpstr>Probabilistic Model (Cont.)</vt:lpstr>
      <vt:lpstr>Modeling the Possible Errors </vt:lpstr>
      <vt:lpstr>Estimation of fp and fn</vt:lpstr>
      <vt:lpstr>Likelihood Function</vt:lpstr>
      <vt:lpstr>Missing Data Problem</vt:lpstr>
      <vt:lpstr>General EM Algorithm</vt:lpstr>
      <vt:lpstr>Parameters Re-estimation (1)</vt:lpstr>
      <vt:lpstr>Parameters Re-estimation (2)</vt:lpstr>
      <vt:lpstr>Parameters Re-estimation (3)</vt:lpstr>
      <vt:lpstr>Algorithm</vt:lpstr>
      <vt:lpstr>Flow  Chart</vt:lpstr>
      <vt:lpstr>Yeast Data</vt:lpstr>
      <vt:lpstr>Protein Interaction Data Sources</vt:lpstr>
      <vt:lpstr>Measure the Accuracy</vt:lpstr>
      <vt:lpstr>幻灯片 51</vt:lpstr>
      <vt:lpstr>幻灯片 52</vt:lpstr>
      <vt:lpstr>Verification by Known PPIs</vt:lpstr>
      <vt:lpstr>Matching with MIPS PPIs</vt:lpstr>
      <vt:lpstr>Interaction Data Correlated With Gene Expression Data</vt:lpstr>
      <vt:lpstr>幻灯片 56</vt:lpstr>
      <vt:lpstr>幻灯片 57</vt:lpstr>
      <vt:lpstr>Discussion</vt:lpstr>
      <vt:lpstr>Related Works</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Lecture8: Protein-protein Interactions</dc:title>
  <dc:creator>Minghua Deng</dc:creator>
  <cp:lastModifiedBy>Minghua Deng</cp:lastModifiedBy>
  <cp:revision>27</cp:revision>
  <cp:lastPrinted>2013-09-21T13:48:29Z</cp:lastPrinted>
  <dcterms:created xsi:type="dcterms:W3CDTF">2013-06-13T12:31:50Z</dcterms:created>
  <dcterms:modified xsi:type="dcterms:W3CDTF">2013-09-24T00:21:23Z</dcterms:modified>
</cp:coreProperties>
</file>